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22"/>
  </p:notesMasterIdLst>
  <p:sldIdLst>
    <p:sldId id="256" r:id="rId2"/>
    <p:sldId id="289" r:id="rId3"/>
    <p:sldId id="297" r:id="rId4"/>
    <p:sldId id="290" r:id="rId5"/>
    <p:sldId id="267" r:id="rId6"/>
    <p:sldId id="264" r:id="rId7"/>
    <p:sldId id="282" r:id="rId8"/>
    <p:sldId id="270" r:id="rId9"/>
    <p:sldId id="296" r:id="rId10"/>
    <p:sldId id="291" r:id="rId11"/>
    <p:sldId id="309" r:id="rId12"/>
    <p:sldId id="311" r:id="rId13"/>
    <p:sldId id="312" r:id="rId14"/>
    <p:sldId id="284" r:id="rId15"/>
    <p:sldId id="293" r:id="rId16"/>
    <p:sldId id="259" r:id="rId17"/>
    <p:sldId id="260" r:id="rId18"/>
    <p:sldId id="294" r:id="rId19"/>
    <p:sldId id="283" r:id="rId20"/>
    <p:sldId id="30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02AEC-D43B-41D3-A0FD-C824EB72282D}" type="datetimeFigureOut">
              <a:rPr lang="fr-FR" smtClean="0"/>
              <a:t>01/08/2016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9A645-D7E4-4A0C-A923-DA893993B5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9722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9A645-D7E4-4A0C-A923-DA893993B5E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733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9A645-D7E4-4A0C-A923-DA893993B5E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959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9A645-D7E4-4A0C-A923-DA893993B5E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2755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F2D6A-3788-4182-9E82-B15FCDB26656}" type="datetime1">
              <a:rPr lang="fr-FR" smtClean="0"/>
              <a:t>01/08/2016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437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10A7C-41C3-44FF-A69A-337F838402DF}" type="datetime1">
              <a:rPr lang="fr-FR" smtClean="0"/>
              <a:t>01/08/2016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338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BCEA-BC4A-43D2-8DD7-F9ADB821EF80}" type="datetime1">
              <a:rPr lang="fr-FR" smtClean="0"/>
              <a:t>01/08/2016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088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C8773-7662-415D-B559-170B163ED7F0}" type="datetime1">
              <a:rPr lang="fr-FR" smtClean="0"/>
              <a:t>01/08/2016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474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16FF8-74F6-4A2B-AAC6-B6185B90ADCF}" type="datetime1">
              <a:rPr lang="fr-FR" smtClean="0"/>
              <a:t>01/08/2016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88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9B9E-E0F1-4F20-9B0C-AC8CDFD020CE}" type="datetime1">
              <a:rPr lang="fr-FR" smtClean="0"/>
              <a:t>01/08/2016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812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5B6A-B10F-46A8-93F2-2F092A086BBD}" type="datetime1">
              <a:rPr lang="fr-FR" smtClean="0"/>
              <a:t>01/08/2016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9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E1B12-4777-4171-854A-5D6D16ECB963}" type="datetime1">
              <a:rPr lang="fr-FR" smtClean="0"/>
              <a:t>01/08/2016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346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F6FE4-DE7B-42B8-A8BE-1B5720A5CA26}" type="datetime1">
              <a:rPr lang="fr-FR" smtClean="0"/>
              <a:t>01/08/2016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507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62C7-0957-414C-9F3D-76DBB0FDB718}" type="datetime1">
              <a:rPr lang="fr-FR" smtClean="0"/>
              <a:t>01/08/2016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086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9D6C742-4ADE-47C4-B8BE-CF288C33C0FE}" type="datetime1">
              <a:rPr lang="fr-FR" smtClean="0"/>
              <a:t>01/08/2016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79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C6673-CFDE-48EA-BBC1-295CD198A387}" type="datetime1">
              <a:rPr lang="fr-FR" smtClean="0"/>
              <a:t>01/08/2016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48B3E9E-7B06-4A93-B418-FFC845DA8E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314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png;base64,iVBORw0KGgoAAAANSUhEUgAAA0gAAAGvCAYAAABhOfXIAAAgAElEQVR4Xu3dMW+c15k2YI9aN0ECqw1dJs0aYEvAXCP5BS5cCIbV8B12u3DngiAJFu6M3Y7zslEguHDhX5DAlgC2ArJNUppOKSFBGreaBWXlwwqfaBPwmXmOz32lls9znus+onx7GHGxXq+P3/A/AgQIECBAgAABAgQIEHhjoSB5BQQIECBAgAABAgQIEPheQEHyEggQIECAAAECBAgQIPBSQEHyFAgQIECAAAECBAgQIKAgeQMECBAgQIAAAQIECBB4VcAnSF4EAQIECBAgQIAAAQIEfILkDRAgQIAAAQIECBAgQMAnSN4AAQIECBAgQIAAAQIEXivgW+w8DAIECBAgQIAAAQIECLwUUJA8BQIECBAgQIAAAQIECChI3gABAgQIECBAgAABAgReFfAJkhdBgAABAgQIECBAgAABnyB5AwQIECBAgAABAgQIEPAJkjdAgAABAgQIECBAgACB1wr4FjsPgwABAgQIECBAgAABAi8FFCRPgQABAgQIECBAgAABAgqSN0CAAAECBAgQIECAAIFXBXyC5EUQIECAAAECBAgQIEDAJ0jeAAECBAgQIECAAAECBHyC5A0QIECAAAECBAgQIEDgtQK+xc7DIECAAAECBAgQIECAwEsBBclTIECAAAECBAgQIECAgILkDRAgQIAAAQIECBAgQOBVAZ8geREECBAgQIAAAQIECBDwCZI3QIAAAQIECBAgQIAAAZ8geQMECBAgQIAAAQIECBB4rYBvsfMwCBAgQIAAAQIECBAg8FJAQfIUCBAgQIAAAQIECBAgoCB5AwQIECBAgAABAgQIEHhVwCdIXgQBAgQIECBAgAABAgR8guQNECBAgAABAgQIECBAwCdI3gABAgQIECBAgAABAgReK+Bb7DwMAgQIECBAgAABAgQIvBRQkDwFAgQIECBAgAABAgQIKEjeAAECBAgQIECAAAECBF4V8AmSF0GAAAECBAgQIECAAAGfIHkDBAgQIECAAAECBAgQ8AmSN0CAAAECBAgQIECAAIHXCvgWOw+DAAECBAgQIECAAAECLwUUJE+BAAECBAgQIECAAAECCpI3QIAAAQIECBAgQIAAgVcFfILkRRAgQIAAAQIECBAgQMAnSN4AAQIECBAgQIAAAQIEfILkDRAgQIAAAQIECBAgQOC1Ar7FzsMgQIAAAQIECBAgQIDASwEFyVMgQIAAAQIECBAgQICAguQNECBAgAABAgQIECBA4FUBnyB5EQQIECBAgAABAgQIEPAJkjdAgAABAgQIECBAgAABnyB5AwQIECBAgAABAgQIEHitgG+x8zAIECBAgAABAgQIECDwUkBB8hQIECBAgAABAgQIECCgIHkDBAgQIECAAAECBAgQeFXAJ0heBAECBAgQIECAAAECBHyC5A0QIECAAAECBAgQIEDAJ0jeAAECBAgQIECAAAECBF4r4FvsPAwCBAgQIECAAAECBAi8FFCQPAUCBAgQIECAAAECBAgoSN4AAQIECBAgQIAAAQIEXhXwCZIXQYAAAQIECBAgQIAAAZ8geQMECBAgQIAAAQIECBDwCZI3QIAAAQIECBAgQIAAgdcK+BY7D4MAAQIECBAgQIAAAQIvBRQkT4EAAQIECBAgQIAAAQIKkjdAgAABAgQIECBAgACBVwV8guRFECBAgAABAgQIECBAwCdI3gABAgQIECBAgAABAgR8guQNECBAgAABAgQIECBA4LUCvsXOwyBAgAABAgQIECBAgMBLAQXJUxhO4OLiYv+2Sx0cHDz6oV9bddbvfve7P7/99tv/vOluX3755Tv/+Mc/fnGbPVue9Zvf/OZqb2/v6qa5l5eXO3/96193bnOvXs/65S9/+c/333//zzft8M033/ziT3/60zu32bHlWdfzen2vLe/V8r22PKvX99ryXi3fa8uzvP3vv9r8HL7u/9jXgtt83fRrCPQgoCD1kII7NBG4LjNPnz69+tvf/nb/tgeuVqsfLFPL5fIHC9T/ndPyrPfee+8/P/jggxv/Jf3jjz/+7+++++7fbrNny7N2dnYefPLJJw9umvvpp5/ev7q6upV/r2e9+eab//PZZ5/9x007fvHFF+989dVX/3Ub+5ZnXc9r+cZ6Pavle215Vq/vteW9Wr7Xlmd5+99/tfk5fN1frVYnt/na6NcQ6F1AQeo9Ife7tcByufzXF+bT2/5D8zz/4BfzaZpu/cW+5Vl37tx5cH5+fuMnNQcHB/cXi8WtPqlpfNaj8/PzG0vj4eHh/vPnz2/1Cd6dO3e6PGu9Xl9dXFzcWAIPDw93nj9/fqsS2PKs6zfd8o31elbj99ry91GX77Xl76OW77XlWd7+93+idf51/+uXRfbWf2be9s9pv45AhYCCVKFu5kYE/lWQ5nlebGSAQwkQIECAAIH/T2CaprWC5GGMJKAgjZRm+C4KUvgDsD4BAgQIlAgoSCXshm5QQEHaIK6jtyugIG3X2zQCBAgQIHAtoCB5B6MJKEijJRq8j4IUHL7VCRAgQKBMQEEqozd4QwIK0oZgHbt9AQVp++YmEiBAgAABBckbGE1AQRot0eB9FKTg8K1OgAABAmUCClIZvcEbElCQNgTr2O0LKEjbNzeRAAECBAgoSN7AaAIK0miJBu+jIAWHb3UCBAgQKBNQkMroDd6QgIK0IVjHbl9AQdq+uYkECBAgQOBaYL1eH5MgMIqAgjRKkvZ4Y57n/SdPnjye59lP8vYeCBAgQIDAFgUUpC1iG7VxAQVp48QGbFNgsVicbnOeWQQIECBAgIBPkLyBsQQUpLHyjN9GQYp/AgAIECBAoEDAJ0gF6EZuTEBB2hitgysEFKQKdTMJECBAIF1AQUp/AWPtryCNlWf8NgpS/BMAQIAAAQIFAgpSAbqRGxNQkDZG6+AKAQWpQt1MAgQIEEgXUJDSX8BY+ytIY+UZv42CFP8EABAgQIBAgYCCVIBu5MYEFKSN0Tq4QkBBqlA3kwABAgSSBfyg2OT0x9xdQRoz18itLi4urn8O0qPVauWv+o58AZYmQIAAgQoBBalC3cxNCihIm9R19lYFlsvlix8QO8/zYquDDSNAgAABAsECClJw+IOuriANGmziWgpSYup2JkCAAIFqAQWpOgHzWwsoSK1FnVcmoCCV0RtMgAABAsECClJw+IOuriANGmziWgpSYup2JkCAAIFqAQWpOgHzWwsoSK1FnVcmoCCV0RtMgAABAsECClJw+IOuriANGmziWgpSYup2JkCAAIFqAQWpOgHzWwsoSK1FnVcmoCCV0RtMgAABAsECClJw+IOuriANGmziWgpSYup2JkCAAIFqAQWpOgHzWwsoSK1FnVcmoCCV0RtMgAABAsECClJw+IOuriANGmziWgpSYup2JkCAAIEeBNbr9XEP93AHAi0EFKQWis7oQuDo6Oj+s2fPvl2tVvtdXMglCBAgQIBAiICCFBJ0yJoKUkjQKWsuFovTlF3tSYAAAQIEehFQkHpJwj1aCChILRSd0Y2AgtRNFC5CgAABAkECClJQ2AGrKkgBISetqCAlpW1XAgQIEOhFQEHqJQn3aCGgILVQdEY3AgpSN1G4CAECBAgECShIQWEHrKogBYSctKKClJS2XQkQIECgFwEFqZck3KOFgILUQtEZ3QgoSN1E4SIECBAgECSgIAWFHbCqghQQctKKClJS2nYlQIAAgR4E/KDYHlJwh5YCClJLTWeVClxeXu48fPjwwTzPj0svYjgBAgQIEAgSUJCCwg5ZVUEKCTphzeVyeXK95zzPi4R97UiAAAECBHoQUJB6SMEdWgooSC01nVUqoCCV8htOgAABAqECClJo8AOvrSANHG7aagpSWuL2JUCAAIEeBBSkHlJwh5YCClJLTWeVCihIpfyGEyBAgECogIIUGvzAaytIA4ebtpqClJa4fQkQIECgBwEFqYcU3KGlgILUUtNZpQIKUim/4QQIECAQKqAghQY/8NoK0sDhpq2mIKUlbl8CBAgQ6EFAQeohBXdoKaAgtdR0VqmAglTKbzgBAgQIhAooSKHBD7y2gjRwuGmrKUhpiduXAAECBHoQUJB6SMEdWgooSC01nVUqoCCV8htOgAABAqECh4eH+/fu3ftob2/vKpTA2oMJKEiDBZq8ztHR0f1nz559u1qt9pMd7E6AAAECBLYtsF6vj7c90zwCmxJQkDYl69wSgcVicVoy2FACBAgQIBAsoCAFhz/g6grSgKEmr6QgJadvdwIECBCoElCQquTN3YSAgrQJVWeWCShIZfQGEyBAgECwgIIUHP6AqytIA4aavJKClJy+3QkQIECgSkBBqpI3dxMCCtImVJ1ZJqAgldEbTIAAAQLBAgpScPgDrq4gDRhq8koKUnL6didAgACBKgEFqUre3E0IKEibUHVmmYCCVEZvMAECBAiECkzT9PXdu3d3zs7OHoQSWHswAQVpsECT17m8vNx5+PDhg3meHyc72J0AAQIECGxTYJqm9fW81Wp1ss25ZhHYlICCtClZ525dYLlcvvjCPM/zYuvDDSRAgAABAqECClJo8AOvrSANHG7aagpSWuL2JUCAAIEeBBSkHlJwh5YCClJLTWeVCihIpfyGEyBAgECogIIUGvzAaytIA4ebtpqClJa4fQkQIECgBwEFqYcU3KGlgILUUtNZpQIKUim/4QQIECAQKqAghQY/8NoK0sDhpq2mIKUlbl8CBAgQ6EFAQeohBXdoKaAgtdR0VqmAglTKbzgBAgQIhAooSKHBD7y2gjRwuGmrKUhpiduXAAECBHoQUJB6SMEdWgooSC01nVUqoCCV8htOgAABAqECClJo8AOvrSANHG7aagpSWuL2JUCAAIEeBA4PD/fv3bv30d7e3lUP93EHAj9VQEH6qYL++W4EFKRuonARAgQIEAgTWK/Xx2ErW3dgAQVp4HATV1ssFqeJe9uZAAECBAhUCihIlfpmtxZQkFqLOq9UQEEq5TecAAECBEIFFKTQ4AddW0EaNNjUtRSk1OTtTYAAAQKVAgpSpb7ZrQUUpNaizisVUJBK+Q0nQIAAgVABBSk0+EHXVpAGDTZ1LQUpNXl7EyBAgEClgIJUqW92awEFqbWo80oFFKRSfsMJECBAIFRAQQoNftC1FaRBg01dS0FKTd7eBAgQIFAlME3T13fv3t05Ozt7UHUHcwm0FFCQWmo6q1xAQSqPwAUIECBAIExgmqb19cqr1eokbHXrDiqgIA0abOJaflBsYup2JkCAAIFqAQWpOgHzWwsoSK1FnVcmoCCV0RtMgAABAsECClJw+IOuriANGmziWgpSYup2JkCAAIFqAQWpOgHzWwsoSK1FnVcmoCCV0RtMgAABAsECClJw+IOuriANGmziWgpSYup2JkCAAIFqAQWpOgHzWwsoSK1FnVcmoCCV0RtMgAABAsECClJw+IOuriANGmziWgpSYup2JkCAAIFqAQWpOgHzWwsoSK1FnVcmoCCV0RtMgAABAsECClJw+IOuriANGmziWgpSYup2JkCAAIFqAQWpOgHzWwsoSK1FnVcmoCCV0RtMgAABAsEC0zSd7O7uvjtN06NgBqsPJKAgDRRm+ioKUvoLsD8BAgQIVAms1+vjqtnmEmgtoCC1FnVeqcBisTgtvYDhBAgQIEAgUEBBCgx94JUVpIHDTVxNQUpM3c4ECBAgUC2gIFUnYH5LAQWppaazygUUpPIIXIAAAQIEAgUUpMDQB15ZQRo43MTVFKTE1O1MgAABAtUCClJ1Aua3FFCQWmo6q1xAQSqPwAUIECBAIFBAQQoMfeCVFaSBw01cTUFKTN3OBAgQIFAtoCBVJ2B+SwEFqaWms8oFFKTyCFyAAAECBMIElsvl8e7u7v7BwYGfgxSW/ajrKkijJhu6l4IUGry1CRAgQKBMYJqm9fXw1Wp1UnYJgwk0FFCQGmI6qlbAD4qt9TedAAECBDIFFKTM3EfeWkEaOd2w3RSksMCtS4AAAQJdCChIXcTgEg0FFKSGmI6qFVCQav1NJ0CAAIFMAQUpM/eRt1aQRk43bDcFKSxw6xIgQIBAFwIKUhcxuERDAQWpIaajagUUpFp/0wkQIEAgU0BBysx95K0VpJHTDdtNQQoL3LoECBAg0IWAgtRFDC7RUEBBaojpqFoBBanW33QCBAgQyBRQkDJzH3lrBWnkdMN2U5DCArcuAQIECHQhoCB1EYNLNBRQkBpiOqpWQEGq9TedAAECBDIFFKTM3EfeWkEaOd2w3RSksMCtS4AAAQJdCEzTdLK7u/vuNE2PuriQSxD4iQIK0k8E9I/3I6Ag9ZOFmxAgQIBAlsB6vT7O2ti2IwsoSCOnG7jbYrE4DVzbygQIECBAoFRAQSrlN7yxgILUGNRxtQIKUq2/6QQIECCQKaAgZeY+6tYK0qjJhu6lIIUGb20CBAgQKBVQkEr5DW8soCA1BnVcrYCCVOtvOgECBAhkCihImbmPurWCNGqyoXspSKHBW5sAAQIESgUUpFJ+wxsLKEiNQR1XK6Ag1fqbToAAAQKZAgpSZu6jbq0gjZps6F4KUmjw1iZAgACBMoHlcnm8u7u7f3Bw4OcglaVgcEsBBamlprPKBRSk8ghcgAABAgTCBKZpWl+vvFqtTsJWt+6gAgrSoMEmruUHxSambmcCBAgQqBZQkKoTML+1gILUWtR5ZQIKUhm9wQQIECAQLKAgBYc/6OoK0qDBJq6lICWmbmcCBAgQqBZQkKoTML+1gILUWtR5ZQIKUhm9wQQIECAQLKAgBYc/6OoK0qDBJq6lICWmbmcCBAgQqBZQkKoTML+1gILUWtR5ZQIKUhm9wQQIECAQLKAgBYc/6OoK0qDBJq6lICWmbmcCBAgQqBZQkKoTML+1gILUWtR5ZQIKUhm9wQQIECAQLKAgBYc/6OoK0qDBJq6lICWmbmcCBAgQqBZQkKoTML+1gILUWtR5ZQIKUhm9wQQIECAQLDBN08nu7u670zQ9Cmaw+kACCtJAYaavoiClvwD7EyBAgECVwHq9Pq6abS6B1gIKUmtR55UJXF5e7nz++ed/OD8/91+wylIwmAABAgQSBRSkxNTH3VlBGjfbyM0Wi8Vp5OKWJkCAAAEChQIKUiG+0c0FFKTmpA6sFFCQKvXNJkCAAIFUAQUpNfkx91aQxsw1disFKTZ6ixMgQIBAoYCCVIhvdHMBBak5qQMrBRSkSn2zCRAgQCBVQEFKTX7MvRWkMXON3UpBio3e4gQIECBQKKAgFeIb3VxAQWpO6sBKAQWpUt9sAgQIEEgUWC6Xx7u7u/sHBwf+FtnEBzDgzgrSgKEmr6QgJadvdwIECBCoEJimaX09d7VanVTMN5NAawEFqbWo88oEjo6O7j99+vRqnud/L7uEwQQIECBAIExAQQoLPGBdBSkg5JQVl8vli/9yNc/zImVnexIgQIAAgWoBBak6AfNbCyhIrUWdVyagIJXRG0yAAAECwQIKUnD4g66uIA0abOJaClJi6nYmQIAAgWoBBak6AfNbCyhIrUWdVyagIJXRG0yAAAECwQIKUnD4g66uIA0abOJaClJi6nYmQIAAgWoBBak6AfNbCyhIrUWdVyagIJXRG0yAAAECwQIKUnD4g66uIA0abOJaClJi6nYmQIAAgWoBBak6AfNbCyhIrUWdVyagIJXRG0yAAAECwQIKUnD4g66uIA0abOJaClJi6nYmQIAAgWqB5XL56K233vr12dnZg+q7mE+ghYCC1ELRGV0IKEhdxOASBAgQIBAosF6vjwPXtvKgAgrSoMEmrnV5ebnz+eef/+H8/PxR4v52JkCAAAECVQIKUpW8uZsQUJA2oerMMoHFYnFaNtxgAgQIECAQKqAghQY/6NoK0qDBpq6lIKUmb28CBAgQqBRQkCr1zW4toCC1FnVeqYCCVMpvOAECBAiECihIocEPuraCNGiwqWspSKnJ25sAAQIEKgUUpEp9s1sLKEitRZ1XKqAglfIbToAAAQKhAgpSaPCDrq0gDRps6loKUmry9iZAgACBKoFpmt798MMP7+/t7V1V3cFcAi0FFKSWms4qF1CQyiNwAQIECBAIE5imaX298mq1Oglb3bqDCihIgwabuNbR0dH9p0+fXs3z/O+J+9uZAAECBAhUCChIFepmblJAQdqkrrO3KrBcLl/8l6t5nhdbHWwYAQIECBAIFlCQgsMfdHUFadBgE9dSkBJTtzMBAgQIVAsoSNUJmN9aQEFqLeq8MgEFqYzeYAIECBAIFlCQgsMfdHUFadBgE9dSkBJTtzMBAgQIVAsoSNUJmN9aQEFqLeq8MgEFqYzeYAIECBAIFlCQgsMfdHUFadBgE9dSkBJTtzMBAgQIVAsoSNUJmN9aQEFqLeq8MgEFqYzeYAIECBAIFlCQgsMfdHUFadBgE9dSkBJTtzMBAgQIVAsoSNUJmN9aQEFqLeq8MgEFqYzeYAIECBAIFlgul4/eeuutX5+dnT0IZrD6QAIK0kBhpq+iIKW/APsTIECAQJXAer0+rpptLoHWAgpSa1HnlQnM87z/5MmTx/M8n5RdwmACBAgQIBAooCAFhj7wygrSwOEmrrZYLE4T97YzAQIECBCoFFCQKvXNbi2gILUWdV6pgIJUym84AQIECIQKKEihwQ+6toI0aLCpaylIqcnbmwABAgQqBRSkSn2zWwsoSK1FnVcqoCCV8htOgAABAqECClJo8IOurSANGmzqWgpSavL2JkCAAIFKAQWpUt/s1gIKUmtR55UKKEil/IYTIECAQKDANE3vfvjhh/f39vauAte38oACCtKAoSavpCAlp293AgQIEKgQmKZpfT13tVr5MRsVAZjZXEBBak7qwCqBi4uL65+D9Gi1WvmrvqtCMJcAAQIE4gQUpLjIh19YQRo+4pwFl8vli/9yNc/zImdrmxIgQIAAgVoBBanW3/T2AgpSe1MnFgkoSEXwxhIgQIBAtICCFB3/kMsrSEPGmrmUgpSZu60JECBAoFZAQar1N729gILU3tSJRQIKUhG8sQQIECAQLaAgRcc/5PIK0pCxZi6lIGXmbmsCBAgQqBVQkGr9TW8voCC1N3VikYCCVARvLAECBAhECyhI0fEPubyCNGSsmUspSJm525oAAQIEagUUpFp/09sLKEjtTZ1YJKAgFcEbS4AAAQLRAgpSdPxDLq8gDRlr5lIKUmbutiZAgACBWgEFqdbf9PYCClJ7UycWCShIRfDGEiBAgEC8wHq9Po5HADCMgII0TJQWmed5/8mTJ4/neT6hQYAAAQIECGxPQEHanrVJmxdQkDZvbMIWBRaLxekWxxlFgAABAgQIvPHGGwqSZzCSgII0Upp2eUNB8ggIECBAgMD2BRSk7ZubuDkBBWlztk4uEFCQCtCNJECAAIF4AQUp/gkMBaAgDRWnZRQkb4AAAQIECGxfQEHavrmJmxNQkDZn6+QCAQWpAN1IAgQIEIgXUJDin8BQAArSUHFaRkHyBggQIECAwPYFFKTtm5u4OQEFaXO2Ti4QUJAK0I0kQIAAgWgBPyg2Ov4hl1eQhow1c6mLi4vrn4P0aLVa+au+M5+ArQkQIECgQEBBKkA3cqMCCtJGeR2+TYHlcvniB8TO87zY5lyzCBAgQIBAsoCClJz+mLsrSGPmGrmVghQZu6UJECBAoFhAQSoOwPjmAgpSc1IHVgkoSFXy5hIgQIBAsoCClJz+mLsrSGPmGrmVghQZu6UJECBAoFhAQSoOwPjmAgpSc1IHVgkoSFXy5hIgQIBAsoCClJz+mLsrSGPmGrmVghQZu6UJECBAoFhAQSoOwPjmAgpSc1IHVgkoSFXy5hIgQIBAsoCClJz+mLsrSGPmGrmVghQZu6UJECBAoFhAQSoOwPjmAgpSc1IHVgkoSFXy5hIgQIBAsoCClJz+mLsrSGPmGrmVghQZu6UJECBAoAOB9Xp93ME1XIFAEwEFqQmjQ3oQmOd5/8mTJ4/neT7p4T7uQIAAAQIEUgQUpJSkM/ZUkDJyjtlysVicxixrUQIECBAg0ImAgtRJEK7RREBBasLokF4EFKReknAPAgQIEEgSUJCS0h5/VwVp/IyjNlSQouK2LAECBAh0IqAgdRKEazQRUJCaMDqkFwEFqZck3IMAAQIEkgQUpKS0x99VQRo/46gNFaSouC1LgAABAp0IKEidBOEaTQQUpCaMDulFQEHqJQn3IECAAIEkAQUpKe3xd1WQxs84akMFKSpuyxIgQIBABwJ+UGwHIbhCUwEFqSmnwyoFLi4urn8O0qPVauWv+q4MwmwCBAgQiBJQkKLijlhWQYqIOWPJ5XL54gfEzvO8yNjYlgQIECBAoF5AQarPwA3aCihIbT2dViigIBXiG02AAAECsQIKUmz0wy6uIA0bbd5iClJe5jYmQIAAgXoBBak+AzdoK6AgtfV0WqGAglSIbzQBAgQIxAooSLHRD7u4gjRstHmLKUh5mduYAAECBOoFFKT6DNygrYCC1NbTaYUCClIhvtEECBAgECugIMVGP+ziCtKw0eYtpiDlZW5jAgQIEKgXUJDqM3CDtgIKUltPpxUKKEiF+EYTIECAQKyAghQb/bCLK0jDRpu3mIKUl7mNCRAgQKBeQEGqz8AN2gooSG09nVYooCAV4htNgAABAtEC6/X6OBrA8kMJKEhDxZm9zNHR0f1nz559u1qt9rMlbE+AAAECBLYroCBt19u0zQooSJv1dfqWBRaLxemWRxpHgAABAgTiBRSk+CcwFICCNFScllGQvAECBAgQILB9AQVp++Ymbk5AQdqcrZMLBBSkAnQjCRAgQCBeQEGKfwJDAShIQ8VpGQXJGyBAgAABAtsXUJC2b27i5gQUpM3ZOrlAQEEqQDeSAAECBOIFFKT4JzAUgII0VJyWUZC8AQIECBAgsH0BBWn75iZuTkBB2pytkwsEFKQCdCMJECBAIFrAD4qNjn/I5RWkIWPNXOry8jbGne0AAA2LSURBVHLn4cOHD+Z5fpwpYGsCBAgQILB9AQVp++YmblZAQdqsr9O3KLBcLk+ux83zvNjiWKMIECBAgEC0gIIUHf+QyytIQ8aauZSClJm7rQkQIECgVkBBqvU3vb2AgtTe1IlFAgpSEbyxBAgQIBAtoCBFxz/k8grSkLFmLqUgZeZuawIECBCoFVCQav1Nby+gILU3dWKRgIJUBG8sAQIECEQLKEjR8Q+5vII0ZKyZSylImbnbmgABAgRqBRSkWn/T2wsoSO1NnVgkoCAVwRtLgAABAtECClJ0/EMuryANGWvmUgpSZu62JkCAAIFaAQWp1t/09gIKUntTJxYJKEhF8MYSIECAQLSAghQd/5DLK0hDxpq5lIKUmbutCRAgQKBW4PDwcP/evXsf7e3tXdXexHQCbQQUpDaOTulA4Ojo6P6zZ8++Xa1W+x1cxxUIECBAgECMwHq9Po5Z1qLDCyhIw0ecteBisTjN2ti2BAgQIECgXkBBqs/ADdoJKEjtLJ3UgYCC1EEIrkCAAAECcQIKUlzkQy+sIA0db95yClJe5jYmQIAAgXoBBak+AzdoJ6AgtbN0UgcCClIHIbgCAQIECMQJKEhxkQ+9sII0dLx5yylIeZnbmAABAgTqBRSk+gzcoJ2AgtTO0kkdCChIHYTgCgQIECAQJ6AgxUU+9MIK0tDx5i2nIOVlbmMCBAgQqBWYpunru3fv7pydnT2ovYnpBNoIKEhtHJ3SgcDl5eXOw4cPH8zz/LiD67gCAQIECBCIEJimaX296Gq1OolY2JLDCyhIw0ecs+ByuXzxhXme50XO1jYlQIAAAQK1AgpSrb/p7QUUpPamTiwSUJCK4I0lQIAAgWgBBSk6/iGXV5CGjDVzKQUpM3dbEyBAgECtgIJU6296ewEFqb2pE4sEFKQieGMJECBAIFpAQYqOf8jlFaQhY81cSkHKzN3WBAgQIFAroCDV+pveXkBBam/qxCIBBakI3lgCBAgQiBZQkKLjH3J5BWnIWDOXUpAyc7c1AQIECNQKKEi1/qa3F1CQ2ps6sUhAQSqCN5YAAQIEogUUpOj4h1xeQRoy1sylFKTM3G1NgAABArUCClKtv+ntBRSk9qZOLBJQkIrgjSVAgACBaIHDw8P9e/fufbS3t3cVDWH5YQQUpGGitIiC5A0QIECAAIEagfV6fVwz2VQC7QUUpPamTiwUWCwWp4XjjSZAgAABApECClJk7MMurSANG23mYgpSZu62JkCAAIFaAQWp1t/0tgIKUltPpxULKEjFARhPgAABApECClJk7MMurSANG23mYgpSZu62JkCAAIFaAQWp1t/0tgIKUltPpxULKEjFARhPgAABApECClJk7MMurSANG23mYgpSZu62JkCAAIFaAQWp1t/0tgIKUltPpxULKEjFARhPgAABAnEC0zR9fffu3Z2zs7MHcctbeEgBBWnIWHOXUpBys7c5AQIECNQITNO0vp68Wq1Oam5gKoG2AgpSW0+nFQr4QbGF+EYTIECAQKyAghQb/bCLK0jDRpu3mIKUl7mNCRAgQKBeQEGqz8AN2gooSG09nVYooCAV4htNgAABArECClJs9MMuriANG23eYgpSXuY2JkCAAIF6AQWpPgM3aCugILX1dFqhgIJUiG80AQIECMQKKEix0Q+7uII0bLR5iylIeZnbmAABAgTqBRSk+gzcoK2AgtTW02mFAgpSIb7RBAgQIBAroCDFRj/s4grSsNHmLaYg5WVuYwIECBCoF1CQ6jNwg7YCClJbT6cVCihIhfhGEyBAgECsgIIUG/2wiytIw0abt5iClJe5jQkQIECgXmCappPd3d13p2l6VH8bNyDw0wUUpJ9u6IROBBSkToJwDQIECBCIE1iv18dxS1t4WAEFadhoMxdbLBanmZvbmgABAgQI1AkoSHX2JrcXUJDamzqxUEBBKsQ3mgABAgRiBRSk2OiHXFxBGjLW3KUUpNzsbU6AAAECdQIKUp29ye0FFKT2pk4sFFCQCvGNJkCAAIFYAQUpNvohF1eQhow1dykFKTd7mxMgQIBAnYCCVGdvcnsBBam9qRMLBRSkQnyjCRAgQCBWQEGKjX7IxRWkIWPNXUpBys3e5gQIECBQI7BcLo93d3f3Dw4O/BykmghMbSygIDUGdVytgIJU6286AQIECOQJTNO0vt56tVqd5G1v4xEFFKQRUw3dyQ+KDQ3e2gQIECBQKqAglfIbvgEBBWkDqI6sEVCQatxNJUCAAIFsAQUpO/8Rt1eQRkw1dKd/FaTFYvHaj/gXi8Xj8/PzG78/+vDwcH+9Xr97G77nz59/e3Fx8eCmX3t4eLizXq8/2vZZ1/NWq9XpD829/l7x29yr57MWi8Ufzs/Pr27a4+Dg4P6dO3d+fZs9G5/V7I21fK8tz/L2v39VVb+PGr/Xlr+PvP3gr/vr9frFn7u+xe42f+r4NT8HAQXp55CSO95K4F8F6aZfvLOz8+CTTz65sdR8+umn96+uru7fZtibb775P5999tl/3PRrv/jii3e++uqr/9r2WS//gNr/kYJ06/8T7Wq16vKs99577z8/+OCDP9+058cff/zf33333b/dxr/lWS3fWK9nefv/ryCV/D5q+V5bntXre215L2//x9++gnSbP3X8mp+DgIL0c0jJHW8lMM/zD/7L/G9/+9urvb29Gz91uLy83PnLX/6yc5thv/rVr/75/vvv3/gv6N98880v/vjHP76z7bOu503T9IP/4vZjTv/3zr2e9fvf//7Pb7/99j9v8v3yyy/f+fvf//6L2/i3PKvlG+v1LG//+1dV9fuo5XtteVav77Xlvbz9H3/7P/Znxm2+Jvs1BHoQUJB6SMEdCBAgQIAAAQIECBDoQkBB6iIGlyBAgAABAgQIECBAoAcBBamHFNyBAAECBAgQIECAAIEuBBSkLmJwCQIECBAgQIAAAQIEehBQkHpIwR0IECBAgAABAgQIEOhCQEHqIgaXIECAAAECBAgQIECgBwEFqYcU3IEAAQIECBAgQIAAgS4EFKQuYnAJAgQIECBAgAABAgR6EFCQekjBHQgQIECAAAECBAgQ6EJAQeoiBpcgQIAAAQIECBAgQKAHAQWphxTcgQABAgQIECBAgACBLgQUpC5icAkCBAgQIECAAAECBHoQUJB6SMEdCBAgQIAAAQIECBDoQkBB6iIGlyBAgAABAgQIECBAoAcBBamHFNyBAAECBAgQIECAAIEuBBSkLmJwCQIECBAgQIAAAQIEehBQkHpIwR0IECBAgAABAgQIEOhCQEHqIgaXIECAAAECBAgQIECgBwEFqYcU3IEAAQIECBAgQIAAgS4EFKQuYnAJAgQIECBAgAABAgR6EFCQekjBHQgQIECAAAECBAgQ6EJAQeoiBpcgQIAAAQIECBAgQKAHAQWphxTcgQABAgQIECBAgACBLgQUpC5icAkCBAgQIECAAAECBHoQUJB6SMEdCBAgQIAAAQIECBDoQkBB6iIGlyBAgAABAgQIECBAoAcBBamHFNyBAAECBAgQIECAAIEuBBSkLmJwCQIECBAgQIAAAQIEehBQkHpIwR0IECBAgAABAgQIEOhCQEHqIgaXIECAAAECBAgQIECgBwEFqYcU3IEAAQIECBAgQIAAgS4EFKQuYnAJAgQIECBAgAABAgR6EFCQekjBHQgQIECAAAECBAgQ6EJAQeoiBpcgQIAAAQIECBAgQKAHAQWphxTcgQABAgQIECBAgACBLgQUpC5icAkCBAgQIECAAAECBHoQUJB6SMEdCBAgQIAAAQIECBDoQkBB6iIGlyBAgAABAgQIECBAoAcBBamHFNyBAAECBAgQIECAAIEuBBSkLmJwCQIECBAgQIAAAQIEehBQkHpIwR0IECBAgAABAgQIEOhCQEHqIgaXIECAAAECBAgQIECgBwEFqYcU3IEAAQIECBAgQIAAgS4EFKQuYnAJAgQIECBAgAABAgR6EFCQekjBHQgQIECAAAECBAgQ6EJAQeoiBpcgQIAAAQIECBAgQKAHAQWphxTcgQABAgQIECBAgACBLgQUpC5icAkCBAgQIECAAAECBHoQUJB6SMEdCBAgQIAAAQIECBDoQkBB6iIGlyBAgAABAgQIECBAoAcBBamHFNyBAAECBAgQIECAAIEuBBSkLmJwCQIECBAgQIAAAQIEehBQkHpIwR0IECBAgAABAgQIEOhCQEHqIgaXIECAAAECBAgQIECgBwEFqYcU3IEAAQIECBAgQIAAgS4EFKQuYnAJAgQIECBAgAABAgR6EFCQekjBHQgQIECAAAECBAgQ6EJAQeoiBpcgQIAAAQIECBAgQKAHAQWphxTcgQABAgQIECBAgACBLgQUpC5icAkCBAgQIECAAAECBHoQUJB6SMEdCBAgQIAAAQIECBDoQkBB6iIGlyBAgAABAgQIECBAoAcBBamHFNyBAAECBAgQIECAAIEuBBSkLmJwCQIECBAgQIAAAQIEehBQkHpIwR0IECBAgAABAgQIEOhCQEHqIgaXIECAAAECBAgQIECgBwEFqYcU3IEAAQIECBAgQIAAgS4EFKQuYnAJAgQIECBAgAABAgR6EFCQekjBHQgQIECAAAECBAgQ6ELgfwExFYRzunCVfg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" name="Image 4" descr="http://www.freelogoservices.com/api/main/images/1j+ojl1FOMkX9WypfBe43D6kj...SBrR9LmxbEwXs1M3EMoAJtlCUuj...pt...Pw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140" y="1998618"/>
            <a:ext cx="1685925" cy="13950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oneTexte 2"/>
          <p:cNvSpPr txBox="1"/>
          <p:nvPr/>
        </p:nvSpPr>
        <p:spPr>
          <a:xfrm>
            <a:off x="2326958" y="1998618"/>
            <a:ext cx="7053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latin typeface="Agency FB" panose="020B0503020202020204" pitchFamily="34" charset="0"/>
              </a:rPr>
              <a:t>Saveurs de Céréales</a:t>
            </a:r>
          </a:p>
        </p:txBody>
      </p:sp>
    </p:spTree>
    <p:extLst>
      <p:ext uri="{BB962C8B-B14F-4D97-AF65-F5344CB8AC3E}">
        <p14:creationId xmlns:p14="http://schemas.microsoft.com/office/powerpoint/2010/main" val="1663367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6617" y="4694728"/>
            <a:ext cx="1725500" cy="1221421"/>
          </a:xfrm>
          <a:prstGeom prst="rect">
            <a:avLst/>
          </a:prstGeom>
        </p:spPr>
      </p:pic>
      <p:sp>
        <p:nvSpPr>
          <p:cNvPr id="2" name="Titre 1"/>
          <p:cNvSpPr txBox="1">
            <a:spLocks/>
          </p:cNvSpPr>
          <p:nvPr/>
        </p:nvSpPr>
        <p:spPr>
          <a:xfrm>
            <a:off x="1" y="346964"/>
            <a:ext cx="12067503" cy="10563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				</a:t>
            </a:r>
            <a:r>
              <a:rPr lang="fr-FR" sz="4000" dirty="0">
                <a:solidFill>
                  <a:schemeClr val="accent1"/>
                </a:solidFill>
              </a:rPr>
              <a:t>Une offre libre service 100% bio</a:t>
            </a:r>
            <a:r>
              <a:rPr lang="fr-FR" dirty="0"/>
              <a:t> </a:t>
            </a:r>
            <a:endParaRPr lang="fr-FR" b="1" dirty="0"/>
          </a:p>
        </p:txBody>
      </p:sp>
      <p:sp>
        <p:nvSpPr>
          <p:cNvPr id="3" name="Espace réservé du texte 2"/>
          <p:cNvSpPr txBox="1">
            <a:spLocks/>
          </p:cNvSpPr>
          <p:nvPr/>
        </p:nvSpPr>
        <p:spPr>
          <a:xfrm>
            <a:off x="447901" y="1068143"/>
            <a:ext cx="4907869" cy="80194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1- Epicerie Bio Céréales Vrac</a:t>
            </a:r>
          </a:p>
        </p:txBody>
      </p:sp>
      <p:sp>
        <p:nvSpPr>
          <p:cNvPr id="4" name="Espace réservé du contenu 3"/>
          <p:cNvSpPr txBox="1">
            <a:spLocks/>
          </p:cNvSpPr>
          <p:nvPr/>
        </p:nvSpPr>
        <p:spPr>
          <a:xfrm>
            <a:off x="447902" y="1695177"/>
            <a:ext cx="4907869" cy="43525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u="sng" dirty="0"/>
              <a:t>Vrac : </a:t>
            </a:r>
          </a:p>
          <a:p>
            <a:r>
              <a:rPr lang="fr-FR" dirty="0"/>
              <a:t>60 </a:t>
            </a:r>
            <a:r>
              <a:rPr lang="fr-FR" dirty="0" err="1"/>
              <a:t>varietés</a:t>
            </a:r>
            <a:r>
              <a:rPr lang="fr-FR" dirty="0"/>
              <a:t> de céréales</a:t>
            </a:r>
          </a:p>
          <a:p>
            <a:r>
              <a:rPr lang="fr-FR" dirty="0"/>
              <a:t>20 références de Fruits secs </a:t>
            </a:r>
          </a:p>
          <a:p>
            <a:r>
              <a:rPr lang="fr-FR" dirty="0"/>
              <a:t>10 références d’oléagineux (graines)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u="sng" dirty="0"/>
              <a:t>UVC : </a:t>
            </a:r>
          </a:p>
          <a:p>
            <a:r>
              <a:rPr lang="fr-FR" dirty="0"/>
              <a:t>15 références de Miel </a:t>
            </a:r>
          </a:p>
          <a:p>
            <a:r>
              <a:rPr lang="fr-FR" dirty="0"/>
              <a:t>20 références de confiture</a:t>
            </a:r>
          </a:p>
          <a:p>
            <a:r>
              <a:rPr lang="fr-FR" dirty="0"/>
              <a:t>30 références de Thé et café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8154" y="4477874"/>
            <a:ext cx="3181350" cy="143827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0898" y="1137655"/>
            <a:ext cx="2466975" cy="184785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7552" y="1137655"/>
            <a:ext cx="2786921" cy="184785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4205" y="3854593"/>
            <a:ext cx="1547387" cy="133637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6404" y="3141616"/>
            <a:ext cx="1809750" cy="1524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47446" y="3119184"/>
            <a:ext cx="1346208" cy="1346208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80865" y="3119184"/>
            <a:ext cx="1271870" cy="135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416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/>
          <a:srcRect l="13345" r="12943"/>
          <a:stretch/>
        </p:blipFill>
        <p:spPr>
          <a:xfrm>
            <a:off x="4626735" y="3077253"/>
            <a:ext cx="1545465" cy="1572457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901" y="3054862"/>
            <a:ext cx="2476500" cy="1847850"/>
          </a:xfrm>
          <a:prstGeom prst="rect">
            <a:avLst/>
          </a:prstGeom>
        </p:spPr>
      </p:pic>
      <p:sp>
        <p:nvSpPr>
          <p:cNvPr id="2" name="Titre 1"/>
          <p:cNvSpPr txBox="1">
            <a:spLocks/>
          </p:cNvSpPr>
          <p:nvPr/>
        </p:nvSpPr>
        <p:spPr>
          <a:xfrm>
            <a:off x="0" y="346964"/>
            <a:ext cx="12191999" cy="10563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chemeClr val="accent1"/>
                </a:solidFill>
              </a:rPr>
              <a:t>L’OFFRE a consommer sur place </a:t>
            </a:r>
            <a:r>
              <a:rPr lang="fr-FR" dirty="0"/>
              <a:t> </a:t>
            </a:r>
            <a:endParaRPr lang="fr-FR" b="1" dirty="0"/>
          </a:p>
        </p:txBody>
      </p:sp>
      <p:sp>
        <p:nvSpPr>
          <p:cNvPr id="5" name="Espace réservé du texte 4"/>
          <p:cNvSpPr txBox="1">
            <a:spLocks/>
          </p:cNvSpPr>
          <p:nvPr/>
        </p:nvSpPr>
        <p:spPr>
          <a:xfrm>
            <a:off x="6172200" y="1228747"/>
            <a:ext cx="5183188" cy="8022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 2-Consommation du petit déjeuner</a:t>
            </a:r>
          </a:p>
        </p:txBody>
      </p:sp>
      <p:sp>
        <p:nvSpPr>
          <p:cNvPr id="6" name="Espace réservé du contenu 5"/>
          <p:cNvSpPr txBox="1">
            <a:spLocks/>
          </p:cNvSpPr>
          <p:nvPr/>
        </p:nvSpPr>
        <p:spPr>
          <a:xfrm>
            <a:off x="6172200" y="2095324"/>
            <a:ext cx="5183188" cy="3563353"/>
          </a:xfrm>
          <a:prstGeom prst="rect">
            <a:avLst/>
          </a:prstGeom>
          <a:ln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Self-service de petit déjeuner autour d’une gamme variée de Muesli + recette maison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+ Boissons chaudes : Café, thé…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+</a:t>
            </a:r>
            <a:r>
              <a:rPr lang="fr-FR" b="1" dirty="0"/>
              <a:t> </a:t>
            </a:r>
            <a:r>
              <a:rPr lang="fr-FR" dirty="0"/>
              <a:t>Produits frais  : Laitage, jus pressé, Fruits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71" y="4425058"/>
            <a:ext cx="2428875" cy="177952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3646" y="4920221"/>
            <a:ext cx="3365142" cy="112749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68" y="1240944"/>
            <a:ext cx="2979134" cy="176955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7651" y="1240945"/>
            <a:ext cx="2838450" cy="1769555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388" y="3068022"/>
            <a:ext cx="2020804" cy="135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330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0" y="346964"/>
            <a:ext cx="12191999" cy="10563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chemeClr val="accent1"/>
                </a:solidFill>
              </a:rPr>
              <a:t>L’OFFRE a consommer sur place </a:t>
            </a:r>
            <a:r>
              <a:rPr lang="fr-FR" dirty="0"/>
              <a:t> </a:t>
            </a:r>
            <a:endParaRPr lang="fr-FR" b="1" dirty="0"/>
          </a:p>
        </p:txBody>
      </p:sp>
      <p:sp>
        <p:nvSpPr>
          <p:cNvPr id="5" name="Espace réservé du texte 4"/>
          <p:cNvSpPr txBox="1">
            <a:spLocks/>
          </p:cNvSpPr>
          <p:nvPr/>
        </p:nvSpPr>
        <p:spPr>
          <a:xfrm>
            <a:off x="6172200" y="1228747"/>
            <a:ext cx="5183188" cy="80223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 3-Consommation du déjeuner</a:t>
            </a:r>
          </a:p>
        </p:txBody>
      </p:sp>
      <p:sp>
        <p:nvSpPr>
          <p:cNvPr id="6" name="Espace réservé du contenu 5"/>
          <p:cNvSpPr txBox="1">
            <a:spLocks/>
          </p:cNvSpPr>
          <p:nvPr/>
        </p:nvSpPr>
        <p:spPr>
          <a:xfrm>
            <a:off x="6172200" y="2053374"/>
            <a:ext cx="5183188" cy="3737825"/>
          </a:xfrm>
          <a:prstGeom prst="rect">
            <a:avLst/>
          </a:prstGeom>
          <a:ln cmpd="sng">
            <a:solidFill>
              <a:schemeClr val="tx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Formules prêtes à consommer autour de tartes, tourtes, salades …à base de céréales</a:t>
            </a:r>
            <a:endParaRPr lang="fr-FR" u="sng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+ Boissons au choix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+</a:t>
            </a:r>
            <a:r>
              <a:rPr lang="fr-FR" b="1" dirty="0"/>
              <a:t> </a:t>
            </a:r>
            <a:r>
              <a:rPr lang="fr-FR" dirty="0"/>
              <a:t>Desserts : fruits frais bio, crumble, Verrines,      cookies, muffins, porridge…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09" y="1403283"/>
            <a:ext cx="2877649" cy="1862943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57" y="3123028"/>
            <a:ext cx="2389310" cy="295421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537" y="1403283"/>
            <a:ext cx="2351871" cy="1862943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467" y="4600135"/>
            <a:ext cx="2884941" cy="1468904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467" y="3123028"/>
            <a:ext cx="2884941" cy="148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099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0" y="346964"/>
            <a:ext cx="12191999" cy="10563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chemeClr val="accent1"/>
                </a:solidFill>
              </a:rPr>
              <a:t>L’OFFRE a consommer sur place </a:t>
            </a:r>
            <a:r>
              <a:rPr lang="fr-FR" dirty="0"/>
              <a:t> </a:t>
            </a:r>
            <a:endParaRPr lang="fr-FR" b="1" dirty="0"/>
          </a:p>
        </p:txBody>
      </p:sp>
      <p:sp>
        <p:nvSpPr>
          <p:cNvPr id="8" name="Espace réservé du texte 4"/>
          <p:cNvSpPr txBox="1">
            <a:spLocks/>
          </p:cNvSpPr>
          <p:nvPr/>
        </p:nvSpPr>
        <p:spPr>
          <a:xfrm>
            <a:off x="6298156" y="1240944"/>
            <a:ext cx="5601788" cy="88789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 4-Dessert et gouter maison à base de céréales</a:t>
            </a:r>
          </a:p>
          <a:p>
            <a:pPr marL="0" indent="0">
              <a:buNone/>
            </a:pPr>
            <a:endParaRPr lang="fr-FR" sz="3200" dirty="0"/>
          </a:p>
          <a:p>
            <a:endParaRPr lang="fr-FR" sz="3200" dirty="0"/>
          </a:p>
        </p:txBody>
      </p:sp>
      <p:sp>
        <p:nvSpPr>
          <p:cNvPr id="9" name="Espace réservé du texte 4"/>
          <p:cNvSpPr txBox="1">
            <a:spLocks/>
          </p:cNvSpPr>
          <p:nvPr/>
        </p:nvSpPr>
        <p:spPr>
          <a:xfrm>
            <a:off x="6597086" y="2292609"/>
            <a:ext cx="5183188" cy="2933962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  <a:p>
            <a:r>
              <a:rPr lang="fr-FR" dirty="0"/>
              <a:t>Desserts : crumble, Verrines, Cookies, muffins, porridge…</a:t>
            </a:r>
          </a:p>
          <a:p>
            <a:endParaRPr lang="fr-FR" dirty="0"/>
          </a:p>
          <a:p>
            <a:r>
              <a:rPr lang="fr-FR" dirty="0"/>
              <a:t>Gouter : Cake, muffins, barres céréales, café gourmand…</a:t>
            </a:r>
          </a:p>
          <a:p>
            <a:endParaRPr lang="fr-FR" sz="3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66" y="971008"/>
            <a:ext cx="3103503" cy="310862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67" y="3759590"/>
            <a:ext cx="2401580" cy="228812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569" y="971008"/>
            <a:ext cx="2949792" cy="271506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569" y="3686072"/>
            <a:ext cx="2949792" cy="236164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294" y="3759590"/>
            <a:ext cx="1036575" cy="228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270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1887" y="483325"/>
            <a:ext cx="11260182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800" b="1" dirty="0">
                <a:solidFill>
                  <a:schemeClr val="accent1"/>
                </a:solidFill>
                <a:latin typeface="Centaur" panose="02030504050205020304" pitchFamily="18" charset="0"/>
              </a:rPr>
              <a:t>		</a:t>
            </a:r>
            <a:r>
              <a:rPr lang="fr-FR" sz="3200" cap="all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	</a:t>
            </a:r>
            <a:r>
              <a:rPr lang="fr-FR" sz="4000" cap="all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Nos forces </a:t>
            </a:r>
            <a:r>
              <a:rPr lang="fr-FR" sz="2800" dirty="0">
                <a:latin typeface="+mj-lt"/>
              </a:rPr>
              <a:t>par rapport à la concurrence</a:t>
            </a:r>
          </a:p>
          <a:p>
            <a:endParaRPr lang="fr-FR" sz="2800" dirty="0">
              <a:latin typeface="+mj-lt"/>
            </a:endParaRPr>
          </a:p>
          <a:p>
            <a:r>
              <a:rPr lang="fr-FR" sz="2400" dirty="0"/>
              <a:t>• Offre </a:t>
            </a:r>
            <a:r>
              <a:rPr lang="fr-FR" sz="2400" u="sng" dirty="0"/>
              <a:t>spécialisée et variée</a:t>
            </a:r>
            <a:r>
              <a:rPr lang="fr-FR" sz="2400" dirty="0"/>
              <a:t> : Céréales Bio en Vrac, plus 60 références</a:t>
            </a:r>
          </a:p>
          <a:p>
            <a:endParaRPr lang="fr-FR" sz="2400" dirty="0"/>
          </a:p>
          <a:p>
            <a:r>
              <a:rPr lang="fr-FR" sz="2400" dirty="0"/>
              <a:t>• Offre </a:t>
            </a:r>
            <a:r>
              <a:rPr lang="fr-FR" sz="2400" u="sng" dirty="0"/>
              <a:t>maison</a:t>
            </a:r>
            <a:r>
              <a:rPr lang="fr-FR" sz="2400" dirty="0"/>
              <a:t> : Production sur place de muesli et </a:t>
            </a:r>
            <a:r>
              <a:rPr lang="fr-FR" sz="2400" dirty="0" err="1"/>
              <a:t>granola</a:t>
            </a:r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• Offre </a:t>
            </a:r>
            <a:r>
              <a:rPr lang="fr-FR" sz="2400" u="sng" dirty="0"/>
              <a:t>Petits producteurs français </a:t>
            </a:r>
            <a:r>
              <a:rPr lang="fr-FR" sz="2400" dirty="0"/>
              <a:t>non existante chez les concurrents</a:t>
            </a:r>
          </a:p>
          <a:p>
            <a:endParaRPr lang="fr-FR" sz="2400" dirty="0"/>
          </a:p>
          <a:p>
            <a:r>
              <a:rPr lang="fr-FR" sz="2400" dirty="0"/>
              <a:t>• Modèle économique créant une </a:t>
            </a:r>
            <a:r>
              <a:rPr lang="fr-FR" sz="2400" u="sng" dirty="0"/>
              <a:t>passerelle</a:t>
            </a:r>
            <a:r>
              <a:rPr lang="fr-FR" sz="2400" dirty="0"/>
              <a:t> </a:t>
            </a:r>
            <a:r>
              <a:rPr lang="fr-FR" sz="2200" dirty="0"/>
              <a:t>entre</a:t>
            </a:r>
            <a:r>
              <a:rPr lang="fr-FR" sz="2400" dirty="0"/>
              <a:t> </a:t>
            </a:r>
            <a:r>
              <a:rPr lang="fr-FR" sz="2000" dirty="0"/>
              <a:t>2</a:t>
            </a:r>
            <a:r>
              <a:rPr lang="fr-FR" sz="2400" dirty="0"/>
              <a:t> business </a:t>
            </a:r>
            <a:r>
              <a:rPr lang="fr-FR" sz="2200" dirty="0"/>
              <a:t>dans</a:t>
            </a:r>
            <a:r>
              <a:rPr lang="fr-FR" sz="2400" dirty="0"/>
              <a:t> </a:t>
            </a:r>
            <a:r>
              <a:rPr lang="fr-FR" sz="2200" dirty="0"/>
              <a:t>le même espace de vente</a:t>
            </a:r>
          </a:p>
          <a:p>
            <a:endParaRPr lang="fr-FR" sz="2400" dirty="0"/>
          </a:p>
          <a:p>
            <a:r>
              <a:rPr lang="fr-FR" sz="2400" dirty="0"/>
              <a:t>• Esthétique et innovation dans la consommation des céréales…</a:t>
            </a:r>
          </a:p>
          <a:p>
            <a:r>
              <a:rPr lang="fr-FR" sz="4800" dirty="0"/>
              <a:t>		</a:t>
            </a:r>
          </a:p>
          <a:p>
            <a:endParaRPr lang="fr-FR" sz="4800" dirty="0"/>
          </a:p>
          <a:p>
            <a:endParaRPr lang="fr-FR" sz="4800" dirty="0"/>
          </a:p>
          <a:p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1528471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454239" y="2569619"/>
            <a:ext cx="8643154" cy="107446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sz="7000" b="1" dirty="0">
                <a:latin typeface="Centaur" panose="02030504050205020304" pitchFamily="18" charset="0"/>
              </a:rPr>
              <a:t>	LES CIBLES</a:t>
            </a:r>
            <a:endParaRPr lang="fr-FR" sz="7000" dirty="0"/>
          </a:p>
        </p:txBody>
      </p:sp>
    </p:spTree>
    <p:extLst>
      <p:ext uri="{BB962C8B-B14F-4D97-AF65-F5344CB8AC3E}">
        <p14:creationId xmlns:p14="http://schemas.microsoft.com/office/powerpoint/2010/main" val="3091070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5" name="Groupe 4"/>
          <p:cNvGrpSpPr/>
          <p:nvPr/>
        </p:nvGrpSpPr>
        <p:grpSpPr>
          <a:xfrm>
            <a:off x="915772" y="10334"/>
            <a:ext cx="10325459" cy="6842125"/>
            <a:chOff x="-362932" y="0"/>
            <a:chExt cx="10326083" cy="6842892"/>
          </a:xfrm>
        </p:grpSpPr>
        <p:sp>
          <p:nvSpPr>
            <p:cNvPr id="6" name="Organigramme : Préparation 5"/>
            <p:cNvSpPr/>
            <p:nvPr/>
          </p:nvSpPr>
          <p:spPr>
            <a:xfrm>
              <a:off x="6230679" y="0"/>
              <a:ext cx="3642995" cy="2177415"/>
            </a:xfrm>
            <a:prstGeom prst="flowChartPreparation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indent="449580">
                <a:spcAft>
                  <a:spcPts val="0"/>
                </a:spcAft>
              </a:pPr>
              <a:r>
                <a:rPr lang="fr-FR" sz="24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Avec qui ?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8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600" b="1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Fournisseurs clés</a:t>
              </a:r>
              <a:r>
                <a:rPr lang="fr-FR" sz="16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partageant notre éthique (3 E) et produisant notre offre</a:t>
              </a:r>
              <a:endParaRPr lang="fr-F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6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6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Organigramme : Préparation 6"/>
            <p:cNvSpPr/>
            <p:nvPr/>
          </p:nvSpPr>
          <p:spPr>
            <a:xfrm>
              <a:off x="6282859" y="2349656"/>
              <a:ext cx="3680292" cy="2315679"/>
            </a:xfrm>
            <a:prstGeom prst="flowChartPreparatio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24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Pourquoi ?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u="sng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Economique</a:t>
              </a: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: 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Maitrise du budget car :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-quantité ajustée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fr-FR" sz="1200" kern="1200" dirty="0" err="1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pakaging</a:t>
              </a: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réduit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u="sng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Equilibre</a:t>
              </a: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: 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nourriture saine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-souci de bien consommer</a:t>
              </a: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u="sng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Ecologique</a:t>
              </a:r>
              <a:r>
                <a:rPr lang="fr-FR" sz="14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:</a:t>
              </a:r>
              <a:r>
                <a:rPr lang="fr-FR" sz="1400" b="1" u="sng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200" kern="1200" dirty="0" err="1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Dvpt</a:t>
              </a: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durable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Organigramme : Préparation 7"/>
            <p:cNvSpPr/>
            <p:nvPr/>
          </p:nvSpPr>
          <p:spPr>
            <a:xfrm>
              <a:off x="3136443" y="3476777"/>
              <a:ext cx="3749577" cy="2509203"/>
            </a:xfrm>
            <a:prstGeom prst="flowChartPreparati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26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 qui ?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6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Famille CSP+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Clientèle «éduquée»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avec pouvoir achat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0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3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Cible 1 : Résidents quartier </a:t>
              </a:r>
              <a:r>
                <a:rPr lang="fr-FR" sz="13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300" b="1" dirty="0">
                  <a:effectLst/>
                  <a:ea typeface="Times New Roman" panose="02020603050405020304" pitchFamily="18" charset="0"/>
                </a:rPr>
                <a:t>Cible 2 : Flux (Travailleurs +  Touristes)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Organigramme : Préparation 8"/>
            <p:cNvSpPr/>
            <p:nvPr/>
          </p:nvSpPr>
          <p:spPr>
            <a:xfrm>
              <a:off x="217" y="4665426"/>
              <a:ext cx="3642995" cy="2177415"/>
            </a:xfrm>
            <a:prstGeom prst="flowChartPreparation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2000" b="1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Modes distri/com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Distrib : </a:t>
              </a: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Direct</a:t>
              </a:r>
              <a:r>
                <a:rPr lang="fr-FR" sz="16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fr-FR" sz="13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magasin)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+web ? dans la stratégie dvpt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Com : </a:t>
              </a: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Fb, blog, bouche à oreille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800" i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800" i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>
                  <a:effectLst/>
                  <a:ea typeface="Times New Roman" panose="02020603050405020304" pitchFamily="18" charset="0"/>
                  <a:cs typeface="Calibri" panose="020F0502020204030204" pitchFamily="34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Organigramme : Préparation 9"/>
            <p:cNvSpPr/>
            <p:nvPr/>
          </p:nvSpPr>
          <p:spPr>
            <a:xfrm>
              <a:off x="-362932" y="2354126"/>
              <a:ext cx="4005927" cy="2222024"/>
            </a:xfrm>
            <a:prstGeom prst="flowChartPreparatio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800" b="1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Model économique :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endParaRPr lang="fr-FR" sz="1200" kern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Passerelle entre 2 busines créant un     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 cercle vertueux et synergique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Achat /Revente / marge appliquée au coût de revient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800" b="1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Organigramme : Préparation 10"/>
            <p:cNvSpPr/>
            <p:nvPr/>
          </p:nvSpPr>
          <p:spPr>
            <a:xfrm>
              <a:off x="6283840" y="4772117"/>
              <a:ext cx="3679311" cy="2070775"/>
            </a:xfrm>
            <a:prstGeom prst="flowChartPreparation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26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Avec quoi ?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u="sng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Ressources matérielles</a:t>
              </a:r>
              <a:r>
                <a:rPr lang="fr-FR" sz="16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: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6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-local bien situé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-labo pour recette maison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u="none" strike="noStrike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u="sng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Ressources financières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Apport important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8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dirty="0">
                  <a:effectLst/>
                  <a:ea typeface="Times New Roman" panose="02020603050405020304" pitchFamily="18" charset="0"/>
                  <a:cs typeface="Calibri" panose="020F0502020204030204" pitchFamily="34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Organigramme : Préparation 11"/>
            <p:cNvSpPr/>
            <p:nvPr/>
          </p:nvSpPr>
          <p:spPr>
            <a:xfrm>
              <a:off x="3136605" y="1148316"/>
              <a:ext cx="3579495" cy="2196465"/>
            </a:xfrm>
            <a:prstGeom prst="flowChartPreparati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24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Quoi ?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8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600" b="1" kern="1200" dirty="0">
                  <a:solidFill>
                    <a:schemeClr val="accent1"/>
                  </a:solidFill>
                  <a:effectLst/>
                  <a:highlight>
                    <a:srgbClr val="FFFF00"/>
                  </a:highlight>
                  <a:ea typeface="Times New Roman" panose="02020603050405020304" pitchFamily="18" charset="0"/>
                  <a:cs typeface="Times New Roman" panose="02020603050405020304" pitchFamily="18" charset="0"/>
                </a:rPr>
                <a:t>Vente Céréales </a:t>
              </a:r>
              <a:r>
                <a:rPr lang="fr-FR" sz="1600" b="1" kern="1200" dirty="0" err="1">
                  <a:solidFill>
                    <a:schemeClr val="accent1"/>
                  </a:solidFill>
                  <a:effectLst/>
                  <a:highlight>
                    <a:srgbClr val="FFFF00"/>
                  </a:highlight>
                  <a:ea typeface="Times New Roman" panose="02020603050405020304" pitchFamily="18" charset="0"/>
                  <a:cs typeface="Times New Roman" panose="02020603050405020304" pitchFamily="18" charset="0"/>
                </a:rPr>
                <a:t>pti</a:t>
              </a:r>
              <a:r>
                <a:rPr lang="fr-FR" sz="1600" b="1" kern="1200" dirty="0">
                  <a:solidFill>
                    <a:schemeClr val="accent1"/>
                  </a:solidFill>
                  <a:effectLst/>
                  <a:highlight>
                    <a:srgbClr val="FFFF00"/>
                  </a:highlight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600" b="1" kern="1200" dirty="0" err="1">
                  <a:solidFill>
                    <a:schemeClr val="accent1"/>
                  </a:solidFill>
                  <a:effectLst/>
                  <a:highlight>
                    <a:srgbClr val="FFFF00"/>
                  </a:highlight>
                  <a:ea typeface="Times New Roman" panose="02020603050405020304" pitchFamily="18" charset="0"/>
                  <a:cs typeface="Times New Roman" panose="02020603050405020304" pitchFamily="18" charset="0"/>
                </a:rPr>
                <a:t>déj</a:t>
              </a:r>
              <a:endParaRPr lang="fr-FR" sz="120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Bio 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Vrac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Organigramme : Préparation 12"/>
            <p:cNvSpPr/>
            <p:nvPr/>
          </p:nvSpPr>
          <p:spPr>
            <a:xfrm>
              <a:off x="0" y="1"/>
              <a:ext cx="3642995" cy="2234285"/>
            </a:xfrm>
            <a:prstGeom prst="flowChartPreparation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2200" b="1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Relation-clients</a:t>
              </a:r>
              <a:r>
                <a:rPr lang="fr-FR" sz="22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49580">
                <a:spcAft>
                  <a:spcPts val="0"/>
                </a:spcAft>
              </a:pPr>
              <a:endParaRPr lang="fr-FR" sz="1600" b="1" i="1" kern="1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indent="449580">
                <a:spcAft>
                  <a:spcPts val="0"/>
                </a:spcAft>
              </a:pPr>
              <a:r>
                <a:rPr lang="fr-FR" sz="1600" b="1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Self-Service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</a:t>
              </a:r>
              <a:r>
                <a:rPr lang="fr-FR" sz="12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Plaquette d’info sur le    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Produit ou conseil de    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 recette/préparation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49580">
                <a:spcAft>
                  <a:spcPts val="0"/>
                </a:spcAft>
              </a:pPr>
              <a:r>
                <a:rPr lang="fr-FR" sz="1600" b="1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Fidélisation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 Dire aux clients</a:t>
              </a:r>
              <a:r>
                <a:rPr lang="fr-FR" sz="16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2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de  laisser    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des avis+ sur les blogs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800" i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498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-65677" y="6531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3" name="Groupe 2"/>
          <p:cNvGrpSpPr/>
          <p:nvPr/>
        </p:nvGrpSpPr>
        <p:grpSpPr>
          <a:xfrm>
            <a:off x="665843" y="31907"/>
            <a:ext cx="10436860" cy="6842760"/>
            <a:chOff x="-495299" y="0"/>
            <a:chExt cx="10437373" cy="6842893"/>
          </a:xfrm>
        </p:grpSpPr>
        <p:sp>
          <p:nvSpPr>
            <p:cNvPr id="4" name="Organigramme : Préparation 3"/>
            <p:cNvSpPr/>
            <p:nvPr/>
          </p:nvSpPr>
          <p:spPr>
            <a:xfrm>
              <a:off x="6230679" y="0"/>
              <a:ext cx="3642995" cy="2177415"/>
            </a:xfrm>
            <a:prstGeom prst="flowChartPreparation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indent="449580">
                <a:spcAft>
                  <a:spcPts val="0"/>
                </a:spcAft>
              </a:pPr>
              <a:r>
                <a:rPr lang="fr-FR" sz="24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Avec qui ?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800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600" b="1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Fournisseurs clés</a:t>
              </a:r>
              <a:r>
                <a:rPr lang="fr-FR" sz="1600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200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partageant notre éthique (3 E) et produisant notre offre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600" b="1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600" b="1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  Prescripteurs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600" b="1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 </a:t>
              </a:r>
              <a:r>
                <a:rPr lang="fr-FR" sz="1400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Hotels ?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Blogs Spécialisés ?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600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" name="Organigramme : Préparation 4"/>
            <p:cNvSpPr/>
            <p:nvPr/>
          </p:nvSpPr>
          <p:spPr>
            <a:xfrm>
              <a:off x="6283192" y="2349702"/>
              <a:ext cx="3581400" cy="2222298"/>
            </a:xfrm>
            <a:prstGeom prst="flowChartPreparatio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24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Pourquoi ?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Offrir un pti déj : 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49580">
                <a:spcAft>
                  <a:spcPts val="0"/>
                </a:spcAft>
              </a:pP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Sain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49580">
                <a:spcAft>
                  <a:spcPts val="0"/>
                </a:spcAft>
              </a:pP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Pratique, 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49580">
                <a:spcAft>
                  <a:spcPts val="0"/>
                </a:spcAft>
              </a:pP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Rapide,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49580">
                <a:spcAft>
                  <a:spcPts val="0"/>
                </a:spcAft>
              </a:pP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Original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Organigramme : Préparation 5"/>
            <p:cNvSpPr/>
            <p:nvPr/>
          </p:nvSpPr>
          <p:spPr>
            <a:xfrm>
              <a:off x="3136443" y="3476778"/>
              <a:ext cx="3565525" cy="2352522"/>
            </a:xfrm>
            <a:prstGeom prst="flowChartPreparati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26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 qui ?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6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3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Cible 1 : </a:t>
              </a:r>
              <a:r>
                <a:rPr lang="fr-FR" sz="1400" b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fr-FR" sz="1400" b="1">
                  <a:effectLst/>
                  <a:ea typeface="Times New Roman" panose="02020603050405020304" pitchFamily="18" charset="0"/>
                </a:rPr>
                <a:t>flux</a:t>
              </a:r>
              <a:r>
                <a:rPr lang="fr-FR" sz="1400">
                  <a:effectLst/>
                  <a:ea typeface="Times New Roman" panose="02020603050405020304" pitchFamily="18" charset="0"/>
                </a:rPr>
                <a:t>  (</a:t>
              </a:r>
              <a:r>
                <a:rPr lang="fr-FR" sz="1200">
                  <a:effectLst/>
                  <a:ea typeface="Times New Roman" panose="02020603050405020304" pitchFamily="18" charset="0"/>
                </a:rPr>
                <a:t>clientèle de passage = Actif et Touristes)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0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3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Cible 2 : </a:t>
              </a:r>
              <a:r>
                <a:rPr lang="fr-FR" sz="1400" b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fr-FR" sz="14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Résident quartier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Organigramme : Préparation 6"/>
            <p:cNvSpPr/>
            <p:nvPr/>
          </p:nvSpPr>
          <p:spPr>
            <a:xfrm>
              <a:off x="217" y="4665426"/>
              <a:ext cx="3642995" cy="2177415"/>
            </a:xfrm>
            <a:prstGeom prst="flowChartPreparation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2000" b="1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Modes distri/com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Distrib : </a:t>
              </a: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Direct</a:t>
              </a:r>
              <a:r>
                <a:rPr lang="fr-FR" sz="16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fr-FR" sz="13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magasin)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Com : </a:t>
              </a: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Fb, blog, bouche à oreille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800" i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>
                  <a:effectLst/>
                  <a:ea typeface="Times New Roman" panose="02020603050405020304" pitchFamily="18" charset="0"/>
                  <a:cs typeface="Calibri" panose="020F0502020204030204" pitchFamily="34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" name="Organigramme : Préparation 7"/>
            <p:cNvSpPr/>
            <p:nvPr/>
          </p:nvSpPr>
          <p:spPr>
            <a:xfrm>
              <a:off x="-495299" y="2305006"/>
              <a:ext cx="4296166" cy="2222024"/>
            </a:xfrm>
            <a:prstGeom prst="flowChartPreparatio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1800" b="1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Model économique :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Passerelle entre 2 busines créant un   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   cercle vertueux et synergique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Activité de transformation et de services / Tarif à la formule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Organigramme : Préparation 8"/>
            <p:cNvSpPr/>
            <p:nvPr/>
          </p:nvSpPr>
          <p:spPr>
            <a:xfrm>
              <a:off x="6283839" y="4646428"/>
              <a:ext cx="3658235" cy="2196465"/>
            </a:xfrm>
            <a:prstGeom prst="flowChartPreparation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26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Avec quoi ?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u="sng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Ressources matérielles</a:t>
              </a:r>
              <a:r>
                <a:rPr lang="fr-FR" sz="16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: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600" b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-local bien situé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 -labo pour recette maison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u="none" strike="noStrike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b="1" u="sng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Ressources financières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Apport important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800" i="1" kern="120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>
                  <a:effectLst/>
                  <a:ea typeface="Times New Roman" panose="02020603050405020304" pitchFamily="18" charset="0"/>
                  <a:cs typeface="Calibri" panose="020F0502020204030204" pitchFamily="34" charset="0"/>
                </a:rPr>
                <a:t> </a:t>
              </a:r>
              <a:endParaRPr lang="fr-FR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Organigramme : Préparation 9"/>
            <p:cNvSpPr/>
            <p:nvPr/>
          </p:nvSpPr>
          <p:spPr>
            <a:xfrm>
              <a:off x="3136426" y="1148294"/>
              <a:ext cx="3579495" cy="2181566"/>
            </a:xfrm>
            <a:prstGeom prst="flowChartPreparatio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24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Quoi ?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8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600" b="1" dirty="0">
                  <a:highlight>
                    <a:srgbClr val="FFFF00"/>
                  </a:highlight>
                  <a:ea typeface="Times New Roman" panose="02020603050405020304" pitchFamily="18" charset="0"/>
                  <a:cs typeface="Times New Roman" panose="02020603050405020304" pitchFamily="18" charset="0"/>
                </a:rPr>
                <a:t>Consommation petit déjeuner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Caractéristiques : 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-équilibré 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-Bien être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-Energie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-Parfois recette maison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3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4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Sur place ou à emporter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Organigramme : Préparation 10"/>
            <p:cNvSpPr/>
            <p:nvPr/>
          </p:nvSpPr>
          <p:spPr>
            <a:xfrm>
              <a:off x="0" y="0"/>
              <a:ext cx="3642995" cy="2177415"/>
            </a:xfrm>
            <a:prstGeom prst="flowChartPreparation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fr-FR" sz="2200" b="1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Relation-clients</a:t>
              </a:r>
              <a:r>
                <a:rPr lang="fr-FR" sz="22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: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49580">
                <a:spcAft>
                  <a:spcPts val="0"/>
                </a:spcAft>
              </a:pPr>
              <a:r>
                <a:rPr lang="fr-FR" sz="16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49580">
                <a:spcAft>
                  <a:spcPts val="0"/>
                </a:spcAft>
              </a:pPr>
              <a:r>
                <a:rPr lang="fr-FR" sz="1600" b="1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Self-Service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49580">
                <a:spcAft>
                  <a:spcPts val="0"/>
                </a:spcAft>
              </a:pPr>
              <a:r>
                <a:rPr lang="fr-FR" sz="1600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indent="449580">
                <a:spcAft>
                  <a:spcPts val="0"/>
                </a:spcAft>
              </a:pPr>
              <a:r>
                <a:rPr lang="fr-FR" sz="1600" b="1" i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Fidélisation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fr-FR" sz="1200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(Renouvellement des recettes)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1200" b="1" kern="12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fr-FR" sz="800" i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fr-FR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8659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705527"/>
          </a:xfrm>
        </p:spPr>
        <p:txBody>
          <a:bodyPr>
            <a:normAutofit/>
          </a:bodyPr>
          <a:lstStyle/>
          <a:p>
            <a:pPr algn="ctr"/>
            <a:r>
              <a:rPr lang="fr-FR" sz="7000" dirty="0">
                <a:latin typeface="Centaur" panose="02030504050205020304" pitchFamily="18" charset="0"/>
              </a:rPr>
              <a:t>Le local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66947" y="3806194"/>
            <a:ext cx="8630446" cy="1012929"/>
          </a:xfrm>
        </p:spPr>
        <p:txBody>
          <a:bodyPr>
            <a:normAutofit/>
          </a:bodyPr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		28 RUE HAUTEVILLE PARIS 10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454239" y="4220360"/>
            <a:ext cx="8643154" cy="170552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3503193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0" y="255183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fr-FR" dirty="0">
                <a:latin typeface="Centaur" panose="02030504050205020304" pitchFamily="18" charset="0"/>
              </a:rPr>
            </a:br>
            <a:br>
              <a:rPr lang="fr-FR" sz="3600" dirty="0">
                <a:latin typeface="Centaur" panose="02030504050205020304" pitchFamily="18" charset="0"/>
              </a:rPr>
            </a:b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77837" y="1130598"/>
            <a:ext cx="1059946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 quartier ciblé est commerçant :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		&gt;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 Flux importants: travaillants et touristes</a:t>
            </a:r>
            <a:b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		&gt; 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Résidents :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Bobo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/ CSP+</a:t>
            </a:r>
          </a:p>
        </p:txBody>
      </p:sp>
    </p:spTree>
    <p:extLst>
      <p:ext uri="{BB962C8B-B14F-4D97-AF65-F5344CB8AC3E}">
        <p14:creationId xmlns:p14="http://schemas.microsoft.com/office/powerpoint/2010/main" val="1499567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3"/>
          <p:cNvSpPr txBox="1">
            <a:spLocks/>
          </p:cNvSpPr>
          <p:nvPr/>
        </p:nvSpPr>
        <p:spPr>
          <a:xfrm>
            <a:off x="0" y="1606730"/>
            <a:ext cx="12192000" cy="32657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LE PROJET</a:t>
            </a:r>
          </a:p>
          <a:p>
            <a:pPr algn="ctr"/>
            <a:endParaRPr lang="fr-FR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créer un </a:t>
            </a: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Concept store  </a:t>
            </a:r>
          </a:p>
          <a:p>
            <a:pPr algn="ctr"/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spécialiste du petit déjeuner </a:t>
            </a:r>
          </a:p>
          <a:p>
            <a:pPr algn="ctr"/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Et des recettes Autour des CEREALES bio</a:t>
            </a:r>
          </a:p>
        </p:txBody>
      </p:sp>
    </p:spTree>
    <p:extLst>
      <p:ext uri="{BB962C8B-B14F-4D97-AF65-F5344CB8AC3E}">
        <p14:creationId xmlns:p14="http://schemas.microsoft.com/office/powerpoint/2010/main" val="1926579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3"/>
          <p:cNvSpPr txBox="1">
            <a:spLocks/>
          </p:cNvSpPr>
          <p:nvPr/>
        </p:nvSpPr>
        <p:spPr>
          <a:xfrm>
            <a:off x="0" y="1606730"/>
            <a:ext cx="12192000" cy="326571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8500" dirty="0">
                <a:latin typeface="Agency FB" panose="020B0503020202020204" pitchFamily="34" charset="0"/>
              </a:rPr>
              <a:t>SAVEURS de Céréales</a:t>
            </a:r>
          </a:p>
          <a:p>
            <a:pPr algn="ctr"/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fr-FR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A une ambition de développement a 3 ans</a:t>
            </a:r>
          </a:p>
          <a:p>
            <a:pPr algn="ctr"/>
            <a:endParaRPr lang="fr-F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par la création  de nouveaux  points de</a:t>
            </a:r>
          </a:p>
          <a:p>
            <a:pPr algn="ctr"/>
            <a:endParaRPr lang="fr-F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vente Et l’ouverture a la  franchise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5772" y="210625"/>
            <a:ext cx="1682642" cy="139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302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758" y="1779473"/>
            <a:ext cx="2438400" cy="163372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601" y="0"/>
            <a:ext cx="4928399" cy="319472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853" y="-1"/>
            <a:ext cx="4919461" cy="330357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303577"/>
            <a:ext cx="3808265" cy="285252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4939" y="3194721"/>
            <a:ext cx="3999992" cy="299613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1123" y="-8317"/>
            <a:ext cx="2227288" cy="177947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98118" y="3194721"/>
            <a:ext cx="4524882" cy="298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390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9452" y="1606731"/>
            <a:ext cx="113908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Un lieu de vente qui associe un espace de vente de céréales Bio en Vrac et un espace de consommation sur place </a:t>
            </a:r>
          </a:p>
          <a:p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1 - </a:t>
            </a:r>
            <a:r>
              <a:rPr lang="fr-FR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Epicerie Vrac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	• Offre fournisseurs : céréales du petit déjeuner, Oléagineux, fruits secs </a:t>
            </a:r>
          </a:p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       + articles épicerie bio : 	café, thé, miel …</a:t>
            </a:r>
          </a:p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	• Offre « Recette maison » : variétés exclusives de Muesli et de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Granola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préparées sur place</a:t>
            </a:r>
            <a:endParaRPr lang="fr-F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2 - </a:t>
            </a:r>
            <a:r>
              <a:rPr lang="fr-FR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Espace consommation du petit déjeuner, du déjeuner et du gouter</a:t>
            </a:r>
          </a:p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  	• Consommation  proposée en self service ou à emporter</a:t>
            </a:r>
          </a:p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	• Offre recette maison : variété de mueslis, pancakes…</a:t>
            </a:r>
          </a:p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 	</a:t>
            </a:r>
          </a:p>
          <a:p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17566" y="679268"/>
            <a:ext cx="1077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DESCRIPTION DU CONCEPT</a:t>
            </a:r>
          </a:p>
        </p:txBody>
      </p:sp>
    </p:spTree>
    <p:extLst>
      <p:ext uri="{BB962C8B-B14F-4D97-AF65-F5344CB8AC3E}">
        <p14:creationId xmlns:p14="http://schemas.microsoft.com/office/powerpoint/2010/main" val="2031544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2468878"/>
            <a:ext cx="12192000" cy="2625635"/>
          </a:xfrm>
        </p:spPr>
        <p:txBody>
          <a:bodyPr>
            <a:normAutofit fontScale="90000"/>
          </a:bodyPr>
          <a:lstStyle/>
          <a:p>
            <a:r>
              <a:rPr lang="fr-FR" dirty="0"/>
              <a:t>		</a:t>
            </a:r>
            <a:r>
              <a:rPr lang="fr-FR" dirty="0">
                <a:latin typeface="Eras Light ITC" panose="020B0402030504020804" pitchFamily="34" charset="0"/>
              </a:rPr>
              <a:t>	     </a:t>
            </a:r>
            <a:r>
              <a:rPr lang="fr-FR" sz="7800" b="1" dirty="0">
                <a:latin typeface="Centaur" panose="02030504050205020304" pitchFamily="18" charset="0"/>
              </a:rPr>
              <a:t>LE MARCHE</a:t>
            </a:r>
            <a:br>
              <a:rPr lang="fr-FR" sz="7000" b="1" dirty="0">
                <a:latin typeface="Centaur" panose="02030504050205020304" pitchFamily="18" charset="0"/>
              </a:rPr>
            </a:br>
            <a:br>
              <a:rPr lang="fr-FR" sz="7000" b="1" dirty="0">
                <a:latin typeface="Centaur" panose="02030504050205020304" pitchFamily="18" charset="0"/>
              </a:rPr>
            </a:br>
            <a:r>
              <a:rPr lang="fr-FR" sz="8000" b="1" dirty="0">
                <a:latin typeface="Centaur" panose="02030504050205020304" pitchFamily="18" charset="0"/>
              </a:rPr>
              <a:t>	</a:t>
            </a:r>
            <a:endParaRPr lang="fr-FR" sz="5300" dirty="0">
              <a:latin typeface="Centaur" panose="020305040502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928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744583" y="248193"/>
            <a:ext cx="10972799" cy="589135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			</a:t>
            </a:r>
            <a:r>
              <a:rPr lang="fr-FR" sz="4000" b="1" dirty="0"/>
              <a:t>Quelques Chiffres en France</a:t>
            </a:r>
          </a:p>
          <a:p>
            <a:r>
              <a:rPr lang="fr-FR" sz="3500" b="1" dirty="0"/>
              <a:t>					</a:t>
            </a:r>
          </a:p>
          <a:p>
            <a:r>
              <a:rPr lang="fr-FR" sz="2800" b="1" dirty="0"/>
              <a:t>Le marché des céréales bio de 2011 à 2013 : Croissance de </a:t>
            </a:r>
            <a:r>
              <a:rPr lang="fr-FR" sz="2800" b="1" dirty="0">
                <a:solidFill>
                  <a:schemeClr val="accent5"/>
                </a:solidFill>
              </a:rPr>
              <a:t>40%</a:t>
            </a:r>
            <a:r>
              <a:rPr lang="fr-FR" sz="2800" b="1" dirty="0"/>
              <a:t> </a:t>
            </a:r>
            <a:endParaRPr lang="fr-FR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fr-FR" sz="2800" b="1" dirty="0"/>
          </a:p>
          <a:p>
            <a:r>
              <a:rPr lang="fr-FR" sz="2800" b="1" dirty="0"/>
              <a:t>	</a:t>
            </a:r>
          </a:p>
          <a:p>
            <a:endParaRPr lang="fr-FR" sz="2800" b="1" dirty="0"/>
          </a:p>
          <a:p>
            <a:r>
              <a:rPr lang="fr-FR" sz="2800" b="1" dirty="0"/>
              <a:t> </a:t>
            </a:r>
          </a:p>
          <a:p>
            <a:endParaRPr lang="fr-FR" sz="3500" b="1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745733"/>
              </p:ext>
            </p:extLst>
          </p:nvPr>
        </p:nvGraphicFramePr>
        <p:xfrm>
          <a:off x="2000249" y="3213462"/>
          <a:ext cx="8635431" cy="2821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Worksheet" r:id="rId3" imgW="8191351" imgH="2676458" progId="Excel.Sheet.12">
                  <p:embed/>
                </p:oleObj>
              </mc:Choice>
              <mc:Fallback>
                <p:oleObj name="Worksheet" r:id="rId3" imgW="8191351" imgH="267645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00249" y="3213462"/>
                        <a:ext cx="8635431" cy="28215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124923"/>
              </p:ext>
            </p:extLst>
          </p:nvPr>
        </p:nvGraphicFramePr>
        <p:xfrm>
          <a:off x="1867988" y="2233746"/>
          <a:ext cx="8767691" cy="38164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1531">
                  <a:extLst>
                    <a:ext uri="{9D8B030D-6E8A-4147-A177-3AD203B41FA5}">
                      <a16:colId xmlns:a16="http://schemas.microsoft.com/office/drawing/2014/main" val="3108872724"/>
                    </a:ext>
                  </a:extLst>
                </a:gridCol>
                <a:gridCol w="735800">
                  <a:extLst>
                    <a:ext uri="{9D8B030D-6E8A-4147-A177-3AD203B41FA5}">
                      <a16:colId xmlns:a16="http://schemas.microsoft.com/office/drawing/2014/main" val="2400253501"/>
                    </a:ext>
                  </a:extLst>
                </a:gridCol>
                <a:gridCol w="1012920">
                  <a:extLst>
                    <a:ext uri="{9D8B030D-6E8A-4147-A177-3AD203B41FA5}">
                      <a16:colId xmlns:a16="http://schemas.microsoft.com/office/drawing/2014/main" val="3688672838"/>
                    </a:ext>
                  </a:extLst>
                </a:gridCol>
                <a:gridCol w="735800">
                  <a:extLst>
                    <a:ext uri="{9D8B030D-6E8A-4147-A177-3AD203B41FA5}">
                      <a16:colId xmlns:a16="http://schemas.microsoft.com/office/drawing/2014/main" val="2375675780"/>
                    </a:ext>
                  </a:extLst>
                </a:gridCol>
                <a:gridCol w="1012920">
                  <a:extLst>
                    <a:ext uri="{9D8B030D-6E8A-4147-A177-3AD203B41FA5}">
                      <a16:colId xmlns:a16="http://schemas.microsoft.com/office/drawing/2014/main" val="2782544138"/>
                    </a:ext>
                  </a:extLst>
                </a:gridCol>
                <a:gridCol w="735800">
                  <a:extLst>
                    <a:ext uri="{9D8B030D-6E8A-4147-A177-3AD203B41FA5}">
                      <a16:colId xmlns:a16="http://schemas.microsoft.com/office/drawing/2014/main" val="2148856019"/>
                    </a:ext>
                  </a:extLst>
                </a:gridCol>
                <a:gridCol w="1012920">
                  <a:extLst>
                    <a:ext uri="{9D8B030D-6E8A-4147-A177-3AD203B41FA5}">
                      <a16:colId xmlns:a16="http://schemas.microsoft.com/office/drawing/2014/main" val="24886590"/>
                    </a:ext>
                  </a:extLst>
                </a:gridCol>
              </a:tblGrid>
              <a:tr h="54304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</a:rPr>
                        <a:t>Le Marché Français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</a:rPr>
                        <a:t>2013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</a:rPr>
                        <a:t>2012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</a:rPr>
                        <a:t>2011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365602"/>
                  </a:ext>
                </a:extLst>
              </a:tr>
              <a:tr h="54304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</a:rPr>
                        <a:t>tonnes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</a:rPr>
                        <a:t>Millions €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tonnes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Millions €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tonnes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Millions €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43770577"/>
                  </a:ext>
                </a:extLst>
              </a:tr>
              <a:tr h="54304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u="none" strike="noStrike">
                          <a:effectLst/>
                        </a:rPr>
                        <a:t>Céréales prêtes à consommer (CPAC)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</a:rPr>
                        <a:t>103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</a:rPr>
                        <a:t>586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100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581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100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582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41363068"/>
                  </a:ext>
                </a:extLst>
              </a:tr>
              <a:tr h="54304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u="none" strike="noStrike">
                          <a:effectLst/>
                        </a:rPr>
                        <a:t>Céréales à préparer (avoine)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</a:rPr>
                        <a:t>2,8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</a:rPr>
                        <a:t>9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2,5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2,5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</a:rPr>
                        <a:t>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65892889"/>
                  </a:ext>
                </a:extLst>
              </a:tr>
              <a:tr h="54304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b="1" u="none" strike="noStrike" baseline="0" dirty="0">
                          <a:solidFill>
                            <a:schemeClr val="accent5"/>
                          </a:solidFill>
                          <a:effectLst/>
                        </a:rPr>
                        <a:t>Céréales bio et diététiques</a:t>
                      </a:r>
                      <a:endParaRPr lang="fr-FR" sz="1800" b="1" i="0" u="none" strike="noStrike" baseline="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baseline="0" dirty="0">
                          <a:solidFill>
                            <a:schemeClr val="accent5"/>
                          </a:solidFill>
                          <a:effectLst/>
                        </a:rPr>
                        <a:t>3</a:t>
                      </a:r>
                      <a:endParaRPr lang="fr-FR" sz="1800" b="1" i="0" u="none" strike="noStrike" baseline="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sng" strike="noStrike" baseline="0" dirty="0">
                          <a:solidFill>
                            <a:schemeClr val="accent5"/>
                          </a:solidFill>
                          <a:effectLst/>
                        </a:rPr>
                        <a:t>21</a:t>
                      </a:r>
                      <a:endParaRPr lang="fr-FR" sz="1800" b="1" i="0" u="sng" strike="noStrike" baseline="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baseline="0" dirty="0">
                          <a:solidFill>
                            <a:schemeClr val="accent5"/>
                          </a:solidFill>
                          <a:effectLst/>
                        </a:rPr>
                        <a:t>2,5</a:t>
                      </a:r>
                      <a:endParaRPr lang="fr-FR" sz="1800" b="1" i="0" u="none" strike="noStrike" baseline="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baseline="0" dirty="0">
                          <a:solidFill>
                            <a:schemeClr val="accent5"/>
                          </a:solidFill>
                          <a:effectLst/>
                        </a:rPr>
                        <a:t>18</a:t>
                      </a:r>
                      <a:endParaRPr lang="fr-FR" sz="1800" b="1" i="0" u="none" strike="noStrike" baseline="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baseline="0" dirty="0">
                          <a:solidFill>
                            <a:schemeClr val="accent5"/>
                          </a:solidFill>
                          <a:effectLst/>
                        </a:rPr>
                        <a:t>2,2</a:t>
                      </a:r>
                      <a:endParaRPr lang="fr-FR" sz="1800" b="1" i="0" u="none" strike="noStrike" baseline="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sng" strike="noStrike" baseline="0" dirty="0">
                          <a:solidFill>
                            <a:schemeClr val="accent5"/>
                          </a:solidFill>
                          <a:effectLst/>
                        </a:rPr>
                        <a:t>15</a:t>
                      </a:r>
                      <a:endParaRPr lang="fr-FR" sz="1800" b="1" i="0" u="sng" strike="noStrike" baseline="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6600051"/>
                  </a:ext>
                </a:extLst>
              </a:tr>
              <a:tr h="54304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effectLst/>
                        </a:rPr>
                        <a:t>TOTAL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effectLst/>
                        </a:rPr>
                        <a:t>108,8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effectLst/>
                        </a:rPr>
                        <a:t>616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effectLst/>
                        </a:rPr>
                        <a:t>105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effectLst/>
                        </a:rPr>
                        <a:t>607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effectLst/>
                        </a:rPr>
                        <a:t>104,7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effectLst/>
                        </a:rPr>
                        <a:t>605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8761395"/>
                  </a:ext>
                </a:extLst>
              </a:tr>
              <a:tr h="54304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 dirty="0">
                          <a:effectLst/>
                        </a:rPr>
                        <a:t>Source : IRI </a:t>
                      </a:r>
                      <a:r>
                        <a:rPr lang="fr-FR" sz="1200" u="none" strike="noStrike" dirty="0" err="1">
                          <a:effectLst/>
                        </a:rPr>
                        <a:t>Census</a:t>
                      </a:r>
                      <a:r>
                        <a:rPr lang="fr-FR" sz="1200" u="none" strike="noStrike" dirty="0">
                          <a:effectLst/>
                        </a:rPr>
                        <a:t> P12 2013</a:t>
                      </a:r>
                      <a:endParaRPr lang="fr-FR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u="none" strike="noStrike">
                          <a:effectLst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u="none" strike="noStrike" dirty="0">
                          <a:effectLst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80396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588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901337" y="2183675"/>
            <a:ext cx="4641334" cy="1619794"/>
          </a:xfrm>
          <a:prstGeom prst="roundRect">
            <a:avLst/>
          </a:prstGeom>
          <a:ln cmpd="sng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/>
              <a:t>1- Epicerie Bio Céréales Vrac</a:t>
            </a:r>
            <a:endParaRPr lang="fr-FR" sz="2400" dirty="0"/>
          </a:p>
          <a:p>
            <a:r>
              <a:rPr lang="fr-FR" dirty="0"/>
              <a:t>	</a:t>
            </a:r>
            <a:r>
              <a:rPr lang="fr-FR" sz="2000" dirty="0"/>
              <a:t>• Marché en croissance</a:t>
            </a:r>
          </a:p>
          <a:p>
            <a:r>
              <a:rPr lang="fr-FR" sz="2000" dirty="0"/>
              <a:t>	• Marché tendance</a:t>
            </a:r>
          </a:p>
          <a:p>
            <a:pPr algn="ctr"/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191794" y="2201093"/>
            <a:ext cx="4710668" cy="16197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/>
              <a:t>     2- Dégustation </a:t>
            </a:r>
            <a:r>
              <a:rPr lang="fr-FR" sz="2400" b="1" dirty="0" err="1"/>
              <a:t>pti</a:t>
            </a:r>
            <a:r>
              <a:rPr lang="fr-FR" sz="2400" b="1" dirty="0"/>
              <a:t> </a:t>
            </a:r>
            <a:r>
              <a:rPr lang="fr-FR" sz="2400" b="1" dirty="0" err="1"/>
              <a:t>déj</a:t>
            </a:r>
            <a:r>
              <a:rPr lang="fr-FR" sz="2400" b="1" dirty="0"/>
              <a:t> </a:t>
            </a:r>
            <a:endParaRPr lang="fr-FR" sz="2400" dirty="0"/>
          </a:p>
          <a:p>
            <a:r>
              <a:rPr lang="fr-FR" sz="2400" dirty="0"/>
              <a:t>	</a:t>
            </a:r>
            <a:r>
              <a:rPr lang="fr-FR" sz="2000" dirty="0"/>
              <a:t>•</a:t>
            </a:r>
            <a:r>
              <a:rPr lang="fr-FR" sz="2400" dirty="0"/>
              <a:t> </a:t>
            </a:r>
            <a:r>
              <a:rPr lang="fr-FR" sz="2000" dirty="0"/>
              <a:t>Marché concurrentiel</a:t>
            </a:r>
          </a:p>
          <a:p>
            <a:r>
              <a:rPr lang="fr-FR" sz="2000" dirty="0"/>
              <a:t>	• Offre de substitution</a:t>
            </a:r>
          </a:p>
          <a:p>
            <a:pPr algn="ctr"/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675017" y="4200434"/>
            <a:ext cx="4709328" cy="16197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b="1" dirty="0"/>
              <a:t>    3- Marché du Vrac</a:t>
            </a:r>
            <a:endParaRPr lang="fr-FR" sz="2400" dirty="0"/>
          </a:p>
          <a:p>
            <a:r>
              <a:rPr lang="fr-FR" dirty="0"/>
              <a:t>	</a:t>
            </a:r>
            <a:r>
              <a:rPr lang="fr-FR" sz="2000" dirty="0"/>
              <a:t>• Juste prix</a:t>
            </a:r>
          </a:p>
          <a:p>
            <a:r>
              <a:rPr lang="fr-FR" sz="2000" dirty="0"/>
              <a:t>	• achat anti-gaspillage</a:t>
            </a:r>
          </a:p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194560" y="428773"/>
            <a:ext cx="699733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dirty="0"/>
              <a:t>Notre Positionnement marché : </a:t>
            </a:r>
          </a:p>
          <a:p>
            <a:pPr algn="ctr"/>
            <a:r>
              <a:rPr lang="fr-FR" b="1" dirty="0"/>
              <a:t>         « </a:t>
            </a:r>
            <a:r>
              <a:rPr lang="fr-FR" sz="2800" dirty="0"/>
              <a:t>Tendance » mais concurrentiel</a:t>
            </a:r>
          </a:p>
        </p:txBody>
      </p:sp>
    </p:spTree>
    <p:extLst>
      <p:ext uri="{BB962C8B-B14F-4D97-AF65-F5344CB8AC3E}">
        <p14:creationId xmlns:p14="http://schemas.microsoft.com/office/powerpoint/2010/main" val="2145130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1850" y="1606730"/>
            <a:ext cx="10515600" cy="1994599"/>
          </a:xfrm>
        </p:spPr>
        <p:txBody>
          <a:bodyPr>
            <a:normAutofit/>
          </a:bodyPr>
          <a:lstStyle/>
          <a:p>
            <a:r>
              <a:rPr lang="fr-FR" dirty="0"/>
              <a:t>	    </a:t>
            </a:r>
            <a:r>
              <a:rPr lang="fr-FR" sz="7000" b="1" dirty="0">
                <a:latin typeface="Centaur" panose="02030504050205020304" pitchFamily="18" charset="0"/>
              </a:rPr>
              <a:t>OFFRE / PRODUIT</a:t>
            </a:r>
          </a:p>
        </p:txBody>
      </p:sp>
    </p:spTree>
    <p:extLst>
      <p:ext uri="{BB962C8B-B14F-4D97-AF65-F5344CB8AC3E}">
        <p14:creationId xmlns:p14="http://schemas.microsoft.com/office/powerpoint/2010/main" val="2286794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9"/>
            <a:ext cx="12191999" cy="612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997235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2161</TotalTime>
  <Words>348</Words>
  <Application>Microsoft Office PowerPoint</Application>
  <PresentationFormat>Grand écran</PresentationFormat>
  <Paragraphs>287</Paragraphs>
  <Slides>20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9" baseType="lpstr">
      <vt:lpstr>Agency FB</vt:lpstr>
      <vt:lpstr>Arial</vt:lpstr>
      <vt:lpstr>Calibri</vt:lpstr>
      <vt:lpstr>Centaur</vt:lpstr>
      <vt:lpstr>Eras Light ITC</vt:lpstr>
      <vt:lpstr>Gill Sans MT</vt:lpstr>
      <vt:lpstr>Times New Roman</vt:lpstr>
      <vt:lpstr>Galerie</vt:lpstr>
      <vt:lpstr>Worksheet</vt:lpstr>
      <vt:lpstr>Présentation PowerPoint</vt:lpstr>
      <vt:lpstr>Présentation PowerPoint</vt:lpstr>
      <vt:lpstr>Présentation PowerPoint</vt:lpstr>
      <vt:lpstr>Présentation PowerPoint</vt:lpstr>
      <vt:lpstr>        LE MARCHE   </vt:lpstr>
      <vt:lpstr>Présentation PowerPoint</vt:lpstr>
      <vt:lpstr>Présentation PowerPoint</vt:lpstr>
      <vt:lpstr>     OFFRE / PRODUIT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LES CIBLES</vt:lpstr>
      <vt:lpstr>Présentation PowerPoint</vt:lpstr>
      <vt:lpstr>Présentation PowerPoint</vt:lpstr>
      <vt:lpstr>Le local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Little pti déj</dc:title>
  <dc:creator>hka 68</dc:creator>
  <cp:lastModifiedBy>hka 68</cp:lastModifiedBy>
  <cp:revision>135</cp:revision>
  <dcterms:created xsi:type="dcterms:W3CDTF">2016-01-28T12:10:41Z</dcterms:created>
  <dcterms:modified xsi:type="dcterms:W3CDTF">2016-08-01T12:36:30Z</dcterms:modified>
</cp:coreProperties>
</file>